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3"/>
  </p:notesMasterIdLst>
  <p:sldIdLst>
    <p:sldId id="304" r:id="rId2"/>
    <p:sldId id="350" r:id="rId3"/>
    <p:sldId id="316" r:id="rId4"/>
    <p:sldId id="317" r:id="rId5"/>
    <p:sldId id="312" r:id="rId6"/>
    <p:sldId id="306" r:id="rId7"/>
    <p:sldId id="311" r:id="rId8"/>
    <p:sldId id="307" r:id="rId9"/>
    <p:sldId id="313" r:id="rId10"/>
    <p:sldId id="314" r:id="rId11"/>
    <p:sldId id="315" r:id="rId12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332"/>
    <a:srgbClr val="1B4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7691" autoAdjust="0"/>
  </p:normalViewPr>
  <p:slideViewPr>
    <p:cSldViewPr snapToGrid="0" snapToObjects="1">
      <p:cViewPr varScale="1">
        <p:scale>
          <a:sx n="89" d="100"/>
          <a:sy n="89" d="100"/>
        </p:scale>
        <p:origin x="195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Bridges" userId="3f6496da-1794-42bd-914c-1ceb8cd44af2" providerId="ADAL" clId="{B8A3A344-9E05-4242-996A-9A80F1532864}"/>
    <pc:docChg chg="modSld">
      <pc:chgData name="Nathan Bridges" userId="3f6496da-1794-42bd-914c-1ceb8cd44af2" providerId="ADAL" clId="{B8A3A344-9E05-4242-996A-9A80F1532864}" dt="2024-07-12T12:06:55.269" v="5" actId="20577"/>
      <pc:docMkLst>
        <pc:docMk/>
      </pc:docMkLst>
      <pc:sldChg chg="modSp mod">
        <pc:chgData name="Nathan Bridges" userId="3f6496da-1794-42bd-914c-1ceb8cd44af2" providerId="ADAL" clId="{B8A3A344-9E05-4242-996A-9A80F1532864}" dt="2024-07-12T12:06:55.269" v="5" actId="20577"/>
        <pc:sldMkLst>
          <pc:docMk/>
          <pc:sldMk cId="2840786078" sldId="304"/>
        </pc:sldMkLst>
        <pc:spChg chg="mod">
          <ac:chgData name="Nathan Bridges" userId="3f6496da-1794-42bd-914c-1ceb8cd44af2" providerId="ADAL" clId="{B8A3A344-9E05-4242-996A-9A80F1532864}" dt="2024-07-12T12:06:55.269" v="5" actId="20577"/>
          <ac:spMkLst>
            <pc:docMk/>
            <pc:sldMk cId="2840786078" sldId="304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885077A-2C01-4113-A3B7-C9E281F89981}" type="datetimeFigureOut">
              <a:rPr lang="en-US"/>
              <a:pPr>
                <a:defRPr/>
              </a:pPr>
              <a:t>7/12/2024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C9F367D-4C70-40F0-B6CA-F8510EC764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91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A161-9E76-4260-A0EA-F93DC9394CCD}" type="datetime1">
              <a:rPr lang="en-GB" smtClean="0"/>
              <a:pPr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1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1987-E0B1-472E-B72E-2C30797AF027}" type="datetime1">
              <a:rPr lang="en-GB" smtClean="0"/>
              <a:pPr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9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F03E-FB94-4E94-9D83-2046D1E3D9CA}" type="datetime1">
              <a:rPr lang="en-GB" smtClean="0"/>
              <a:pPr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43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laims LTD background.jpg"/>
          <p:cNvPicPr>
            <a:picLocks noChangeAspect="1"/>
          </p:cNvPicPr>
          <p:nvPr userDrawn="1"/>
        </p:nvPicPr>
        <p:blipFill>
          <a:blip r:embed="rId2"/>
          <a:srcRect l="1704" t="2094" r="8977"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/>
          <p:nvPr userDrawn="1"/>
        </p:nvSpPr>
        <p:spPr>
          <a:xfrm>
            <a:off x="0" y="6630988"/>
            <a:ext cx="9144000" cy="227012"/>
          </a:xfrm>
          <a:prstGeom prst="rect">
            <a:avLst/>
          </a:prstGeom>
          <a:solidFill>
            <a:srgbClr val="E783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5931" y="1640029"/>
            <a:ext cx="5842434" cy="888642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solidFill>
                  <a:srgbClr val="E7833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co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73488" y="1411288"/>
            <a:ext cx="1722437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39090" y="3331152"/>
            <a:ext cx="7301345" cy="836757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E7833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80200" y="6356350"/>
            <a:ext cx="22336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815EA-C445-48DA-ACE2-8373FF1BF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0FE5-3474-435C-A1C9-E880EB01447C}" type="datetime1">
              <a:rPr lang="en-GB" smtClean="0"/>
              <a:pPr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0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CD7-9430-4B7C-BB7E-01F1C1140D61}" type="datetime1">
              <a:rPr lang="en-GB" smtClean="0"/>
              <a:pPr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1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1173-2CD1-4425-BC43-A63871EC50D7}" type="datetime1">
              <a:rPr lang="en-GB" smtClean="0"/>
              <a:pPr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8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B17D-1E72-4F33-B62C-84D542157DA5}" type="datetime1">
              <a:rPr lang="en-GB" smtClean="0"/>
              <a:pPr/>
              <a:t>12/07/2024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3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A92F-E552-45BF-B22F-9F4E16D821C5}" type="datetime1">
              <a:rPr lang="en-GB" smtClean="0"/>
              <a:pPr/>
              <a:t>12/07/2024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0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C761-21CB-4CD0-9856-275362CCE3DA}" type="datetime1">
              <a:rPr lang="en-GB" smtClean="0"/>
              <a:pPr/>
              <a:t>12/07/2024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6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09AC-19D5-4B94-B0AE-61033418191A}" type="datetime1">
              <a:rPr lang="en-GB" smtClean="0"/>
              <a:pPr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5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2E85-E3DA-4B38-AAC0-625F58E60890}" type="datetime1">
              <a:rPr lang="en-GB" smtClean="0"/>
              <a:pPr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1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6BE6E-320C-4CD8-8809-95C69A62D702}" type="datetime1">
              <a:rPr lang="en-GB" smtClean="0"/>
              <a:pPr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742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1" descr="Caims Portal LTD Logo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265738" y="230188"/>
            <a:ext cx="36004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306388" y="661988"/>
            <a:ext cx="8559800" cy="5538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11" descr="backgorund.jpg"/>
          <p:cNvPicPr>
            <a:picLocks noChangeAspect="1"/>
          </p:cNvPicPr>
          <p:nvPr userDrawn="1"/>
        </p:nvPicPr>
        <p:blipFill>
          <a:blip r:embed="rId16"/>
          <a:srcRect l="40572" r="4546"/>
          <a:stretch>
            <a:fillRect/>
          </a:stretch>
        </p:blipFill>
        <p:spPr bwMode="auto">
          <a:xfrm>
            <a:off x="3848100" y="839788"/>
            <a:ext cx="5018088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E783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95275" y="6419850"/>
            <a:ext cx="21478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www.claimsportal.org.uk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A875B4-287C-9B9A-AD61-94F3E7C05B3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447088" y="6545580"/>
            <a:ext cx="528637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9631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0" r:id="rId12"/>
    <p:sldLayoutId id="214748367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646" y="2345254"/>
            <a:ext cx="799568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2800" b="1" dirty="0"/>
              <a:t>Visibility of claims in the Claims Portal:</a:t>
            </a:r>
          </a:p>
          <a:p>
            <a:pPr algn="l"/>
            <a:r>
              <a:rPr lang="en-GB" sz="2000" dirty="0"/>
              <a:t>A guide for Claimant Representatives</a:t>
            </a:r>
          </a:p>
          <a:p>
            <a:pPr algn="l"/>
            <a:r>
              <a:rPr lang="en-GB" sz="1400" dirty="0">
                <a:solidFill>
                  <a:srgbClr val="196DB2"/>
                </a:solidFill>
                <a:latin typeface="Arial" panose="020B0604020202020204" pitchFamily="34" charset="0"/>
              </a:rPr>
              <a:t>Updated May 2024:  New symbols introduced; types of user profiles updated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65548" y="3647064"/>
            <a:ext cx="799568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2000" dirty="0"/>
              <a:t>The guide shows how actions taken by claim handlers affect the visibility of claims and covers the following:</a:t>
            </a:r>
          </a:p>
          <a:p>
            <a:pPr algn="l"/>
            <a:r>
              <a:rPr lang="en-GB" sz="2000" dirty="0"/>
              <a:t>1 – Overview of available user profiles</a:t>
            </a:r>
            <a:endParaRPr lang="en-US" sz="2000" dirty="0"/>
          </a:p>
          <a:p>
            <a:pPr algn="l"/>
            <a:r>
              <a:rPr lang="en-GB" sz="2000" dirty="0"/>
              <a:t>2 – Claim is not allocated to a specific user</a:t>
            </a:r>
          </a:p>
          <a:p>
            <a:pPr algn="l"/>
            <a:r>
              <a:rPr lang="en-GB" sz="2000" dirty="0"/>
              <a:t>3 – Claim is allocated to a specific user</a:t>
            </a:r>
          </a:p>
        </p:txBody>
      </p:sp>
    </p:spTree>
    <p:extLst>
      <p:ext uri="{BB962C8B-B14F-4D97-AF65-F5344CB8AC3E}">
        <p14:creationId xmlns:p14="http://schemas.microsoft.com/office/powerpoint/2010/main" val="284078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42" y="784213"/>
            <a:ext cx="4492911" cy="953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1. When the claim is with the Claimant Rep, a Team Leader can allocate the claim to a user (for example Rep Handler 2).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742" y="1896556"/>
            <a:ext cx="4120773" cy="861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2. The claim only appears in Rep Handler 2’s work list.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42" y="4519388"/>
            <a:ext cx="4492911" cy="505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4. Rep Handler 2 works on the claim and sends the claim to the compensator.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0742" y="2947030"/>
            <a:ext cx="4120773" cy="899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3.  Other Rep Handlers and Team Leaders can find the claim via Search, but cannot work on it.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F5BBC5-6346-4FB7-836C-10A059D88048}"/>
              </a:ext>
            </a:extLst>
          </p:cNvPr>
          <p:cNvGrpSpPr/>
          <p:nvPr/>
        </p:nvGrpSpPr>
        <p:grpSpPr>
          <a:xfrm>
            <a:off x="5299937" y="945679"/>
            <a:ext cx="1667790" cy="552510"/>
            <a:chOff x="5299937" y="945679"/>
            <a:chExt cx="1667790" cy="552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4F5B222-066E-4609-9854-5C8DC445E921}"/>
                </a:ext>
              </a:extLst>
            </p:cNvPr>
            <p:cNvSpPr txBox="1"/>
            <p:nvPr/>
          </p:nvSpPr>
          <p:spPr>
            <a:xfrm>
              <a:off x="5299937" y="1098079"/>
              <a:ext cx="1667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Team Leader 1</a:t>
              </a:r>
            </a:p>
            <a:p>
              <a:pPr algn="ctr"/>
              <a:r>
                <a:rPr lang="en-GB" sz="1000" dirty="0"/>
                <a:t>(CR RTA Team Leader)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8CFB834-1B61-4C1A-9765-273E81345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9516" y="945679"/>
              <a:ext cx="228632" cy="22863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5C539A6-93D7-4F48-973F-4F884FE51B7F}"/>
              </a:ext>
            </a:extLst>
          </p:cNvPr>
          <p:cNvGrpSpPr/>
          <p:nvPr/>
        </p:nvGrpSpPr>
        <p:grpSpPr>
          <a:xfrm>
            <a:off x="4609563" y="2205679"/>
            <a:ext cx="1667791" cy="550709"/>
            <a:chOff x="5299936" y="2205679"/>
            <a:chExt cx="1667791" cy="55070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F078E8-4DDB-4C0A-B8CC-BDAB8F02F1F7}"/>
                </a:ext>
              </a:extLst>
            </p:cNvPr>
            <p:cNvSpPr txBox="1"/>
            <p:nvPr/>
          </p:nvSpPr>
          <p:spPr>
            <a:xfrm>
              <a:off x="5299936" y="2356278"/>
              <a:ext cx="166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1 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14B40F9-5159-492A-BCC2-5B95F8D41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0718" y="2205679"/>
              <a:ext cx="206227" cy="20622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72692EC-89F5-4594-A4FD-A4586ED3AE89}"/>
              </a:ext>
            </a:extLst>
          </p:cNvPr>
          <p:cNvGrpSpPr/>
          <p:nvPr/>
        </p:nvGrpSpPr>
        <p:grpSpPr>
          <a:xfrm>
            <a:off x="6150393" y="2205679"/>
            <a:ext cx="1667790" cy="552510"/>
            <a:chOff x="6758470" y="2205679"/>
            <a:chExt cx="1667790" cy="5525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F5B583-33AB-487F-83BC-73F9615AE82D}"/>
                </a:ext>
              </a:extLst>
            </p:cNvPr>
            <p:cNvSpPr txBox="1"/>
            <p:nvPr/>
          </p:nvSpPr>
          <p:spPr>
            <a:xfrm>
              <a:off x="6758470" y="2358079"/>
              <a:ext cx="1667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2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81AACE6-081A-4197-ABFB-82FF6A5B8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8049" y="2205679"/>
              <a:ext cx="228632" cy="22863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D29725-C27F-4CDD-81F8-C089F1DA3AA8}"/>
              </a:ext>
            </a:extLst>
          </p:cNvPr>
          <p:cNvGrpSpPr/>
          <p:nvPr/>
        </p:nvGrpSpPr>
        <p:grpSpPr>
          <a:xfrm>
            <a:off x="4609564" y="3499436"/>
            <a:ext cx="1667789" cy="612946"/>
            <a:chOff x="5299936" y="3197684"/>
            <a:chExt cx="1667789" cy="61294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97EE0A9-F933-4ADF-BC9E-8E04B39F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9514" y="3197684"/>
              <a:ext cx="228632" cy="22863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BFCBF67-A5F3-41C2-B226-07B8150E4E33}"/>
                </a:ext>
              </a:extLst>
            </p:cNvPr>
            <p:cNvSpPr txBox="1"/>
            <p:nvPr/>
          </p:nvSpPr>
          <p:spPr>
            <a:xfrm>
              <a:off x="5299936" y="3410520"/>
              <a:ext cx="1667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Team Leader 1</a:t>
              </a:r>
            </a:p>
            <a:p>
              <a:pPr algn="ctr"/>
              <a:r>
                <a:rPr lang="en-GB" sz="1000" dirty="0"/>
                <a:t>(CR RTA Team Leader)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0D07D5-8069-4C9F-A2F7-3A249B252D95}"/>
              </a:ext>
            </a:extLst>
          </p:cNvPr>
          <p:cNvGrpSpPr/>
          <p:nvPr/>
        </p:nvGrpSpPr>
        <p:grpSpPr>
          <a:xfrm>
            <a:off x="6150394" y="3499436"/>
            <a:ext cx="1667788" cy="612946"/>
            <a:chOff x="6758470" y="3197684"/>
            <a:chExt cx="1667788" cy="61294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E32B7E2-C128-4ADA-AC15-351854DCA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8048" y="3197684"/>
              <a:ext cx="228632" cy="22863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40211BB-17A3-4F04-BEBC-12BF50AE4D28}"/>
                </a:ext>
              </a:extLst>
            </p:cNvPr>
            <p:cNvSpPr txBox="1"/>
            <p:nvPr/>
          </p:nvSpPr>
          <p:spPr>
            <a:xfrm>
              <a:off x="6758470" y="3410520"/>
              <a:ext cx="16677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1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E34056-1DFF-FC7E-755F-58926575F5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4123" b="5042"/>
          <a:stretch/>
        </p:blipFill>
        <p:spPr>
          <a:xfrm>
            <a:off x="4661570" y="1705226"/>
            <a:ext cx="1357946" cy="346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8E0639-DFEE-028D-5792-D1D65EA37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480" y="3018495"/>
            <a:ext cx="1397913" cy="32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8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266" y="943150"/>
            <a:ext cx="4492911" cy="953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5. When the compensator responds, the claim will only appear in Rep Handler 2’s </a:t>
            </a:r>
            <a:r>
              <a:rPr lang="en-GB" dirty="0" err="1"/>
              <a:t>worklist</a:t>
            </a:r>
            <a:r>
              <a:rPr lang="en-GB" dirty="0"/>
              <a:t> and not in anybody else’s </a:t>
            </a:r>
            <a:r>
              <a:rPr lang="en-GB" dirty="0" err="1"/>
              <a:t>worklist</a:t>
            </a:r>
            <a:r>
              <a:rPr lang="en-GB" dirty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4266" y="2083962"/>
            <a:ext cx="4319241" cy="956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6. All Rep Handlers and Team Leaders  can find the claim via the Search.  Only Rep Handler 2 can work on it.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4266" y="3554563"/>
            <a:ext cx="4163306" cy="1626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7. Only Rep Handler 2 can remove the allocation by </a:t>
            </a:r>
            <a:r>
              <a:rPr lang="en-GB" i="1" dirty="0"/>
              <a:t>De-allocating </a:t>
            </a:r>
            <a:r>
              <a:rPr lang="en-GB" dirty="0"/>
              <a:t>the claim and unlocking it.</a:t>
            </a:r>
          </a:p>
          <a:p>
            <a:pPr algn="l"/>
            <a:r>
              <a:rPr lang="en-GB" dirty="0"/>
              <a:t>The claim will then appear in the </a:t>
            </a:r>
            <a:r>
              <a:rPr lang="en-GB" dirty="0" err="1"/>
              <a:t>worklist</a:t>
            </a:r>
            <a:r>
              <a:rPr lang="en-GB" dirty="0"/>
              <a:t> for both Handlers and Team Leader(s).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4266" y="5266303"/>
            <a:ext cx="4163306" cy="888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8. Any Team Leader can use the </a:t>
            </a:r>
            <a:r>
              <a:rPr lang="en-GB" i="1" dirty="0"/>
              <a:t>Login as another User </a:t>
            </a:r>
            <a:r>
              <a:rPr lang="en-GB" dirty="0"/>
              <a:t>function from the </a:t>
            </a:r>
            <a:r>
              <a:rPr lang="en-GB" i="1" dirty="0"/>
              <a:t>Tools</a:t>
            </a:r>
            <a:r>
              <a:rPr lang="en-GB" dirty="0"/>
              <a:t> menu to access the claim and re-assign it.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B628EB-4880-4A68-95C8-A7B2D5357E35}"/>
              </a:ext>
            </a:extLst>
          </p:cNvPr>
          <p:cNvGrpSpPr/>
          <p:nvPr/>
        </p:nvGrpSpPr>
        <p:grpSpPr>
          <a:xfrm>
            <a:off x="7359826" y="1138870"/>
            <a:ext cx="1642653" cy="552510"/>
            <a:chOff x="7366170" y="1138870"/>
            <a:chExt cx="1642653" cy="55251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679563F-125F-46BE-B0EC-CCE7465E94C5}"/>
                </a:ext>
              </a:extLst>
            </p:cNvPr>
            <p:cNvSpPr txBox="1"/>
            <p:nvPr/>
          </p:nvSpPr>
          <p:spPr>
            <a:xfrm>
              <a:off x="7366170" y="1291270"/>
              <a:ext cx="1642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2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03A0131-6F6D-4186-9AB9-673DCE582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3180" y="1138870"/>
              <a:ext cx="228632" cy="22863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F08806-CDEE-4684-97CE-D989387306F5}"/>
              </a:ext>
            </a:extLst>
          </p:cNvPr>
          <p:cNvGrpSpPr/>
          <p:nvPr/>
        </p:nvGrpSpPr>
        <p:grpSpPr>
          <a:xfrm>
            <a:off x="5863437" y="1139771"/>
            <a:ext cx="1642653" cy="550709"/>
            <a:chOff x="5864570" y="1139771"/>
            <a:chExt cx="1642653" cy="55070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8B28DE5-C100-4BE9-A17A-93DA53E76B1A}"/>
                </a:ext>
              </a:extLst>
            </p:cNvPr>
            <p:cNvSpPr txBox="1"/>
            <p:nvPr/>
          </p:nvSpPr>
          <p:spPr>
            <a:xfrm>
              <a:off x="5864570" y="1290370"/>
              <a:ext cx="1642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1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9B1630B-E7D4-47B6-B62A-89C8891A0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2783" y="1139771"/>
              <a:ext cx="206227" cy="20622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940F01-8471-44D9-916B-BA66DFAAA440}"/>
              </a:ext>
            </a:extLst>
          </p:cNvPr>
          <p:cNvGrpSpPr/>
          <p:nvPr/>
        </p:nvGrpSpPr>
        <p:grpSpPr>
          <a:xfrm>
            <a:off x="5865704" y="2946685"/>
            <a:ext cx="1638118" cy="552510"/>
            <a:chOff x="5864571" y="2946685"/>
            <a:chExt cx="1638118" cy="55251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E5626F-3BA3-4874-83ED-9401A80C14B1}"/>
                </a:ext>
              </a:extLst>
            </p:cNvPr>
            <p:cNvSpPr txBox="1"/>
            <p:nvPr/>
          </p:nvSpPr>
          <p:spPr>
            <a:xfrm>
              <a:off x="5864571" y="3099085"/>
              <a:ext cx="16381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2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20E0640-8B56-4FA1-BE89-9440689CA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9314" y="2946685"/>
              <a:ext cx="228632" cy="22863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544734-6298-4EEE-A473-72297D600308}"/>
              </a:ext>
            </a:extLst>
          </p:cNvPr>
          <p:cNvGrpSpPr/>
          <p:nvPr/>
        </p:nvGrpSpPr>
        <p:grpSpPr>
          <a:xfrm>
            <a:off x="5865704" y="1995813"/>
            <a:ext cx="1638119" cy="612946"/>
            <a:chOff x="5869104" y="1995813"/>
            <a:chExt cx="1638119" cy="61294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51B9AEA-FA59-4B95-8E7A-154694C76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3847" y="1995813"/>
              <a:ext cx="228632" cy="228632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81B697E-E32E-47AD-910B-1F428C1981DE}"/>
                </a:ext>
              </a:extLst>
            </p:cNvPr>
            <p:cNvSpPr txBox="1"/>
            <p:nvPr/>
          </p:nvSpPr>
          <p:spPr>
            <a:xfrm>
              <a:off x="5869104" y="2208649"/>
              <a:ext cx="16381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1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87CF447-F566-48BC-9FA3-5D9463A0D17A}"/>
              </a:ext>
            </a:extLst>
          </p:cNvPr>
          <p:cNvGrpSpPr/>
          <p:nvPr/>
        </p:nvGrpSpPr>
        <p:grpSpPr>
          <a:xfrm>
            <a:off x="7362093" y="1995813"/>
            <a:ext cx="1638118" cy="612946"/>
            <a:chOff x="7370705" y="1995813"/>
            <a:chExt cx="1638118" cy="61294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F774C37-E2AB-47A4-AF36-392A0E597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5448" y="1995813"/>
              <a:ext cx="228632" cy="228632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1FF5ACB-D528-4D5C-8578-57E0EF5AAAC3}"/>
                </a:ext>
              </a:extLst>
            </p:cNvPr>
            <p:cNvSpPr txBox="1"/>
            <p:nvPr/>
          </p:nvSpPr>
          <p:spPr>
            <a:xfrm>
              <a:off x="7370705" y="2208649"/>
              <a:ext cx="16381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Team Leader 1</a:t>
              </a:r>
            </a:p>
            <a:p>
              <a:pPr algn="ctr"/>
              <a:r>
                <a:rPr lang="en-GB" sz="1000" dirty="0"/>
                <a:t>(CR RTA Team Leader)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007CE1-323C-41BB-9EA1-8B6CA7C0BEB1}"/>
              </a:ext>
            </a:extLst>
          </p:cNvPr>
          <p:cNvGrpSpPr/>
          <p:nvPr/>
        </p:nvGrpSpPr>
        <p:grpSpPr>
          <a:xfrm>
            <a:off x="7408804" y="2916467"/>
            <a:ext cx="1544696" cy="612946"/>
            <a:chOff x="7370705" y="2916467"/>
            <a:chExt cx="1544696" cy="612946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4DFAC43-996E-4CB2-8647-D6B90F95A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8737" y="2916467"/>
              <a:ext cx="228632" cy="228632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1092EDA-EA71-4653-9312-79924B991DB3}"/>
                </a:ext>
              </a:extLst>
            </p:cNvPr>
            <p:cNvSpPr txBox="1"/>
            <p:nvPr/>
          </p:nvSpPr>
          <p:spPr>
            <a:xfrm>
              <a:off x="7370705" y="3129303"/>
              <a:ext cx="1544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Team Leader 2 (CR RTA Team Leader)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1EA983-0EAB-4EAF-BD7B-2B4209DCAACA}"/>
              </a:ext>
            </a:extLst>
          </p:cNvPr>
          <p:cNvGrpSpPr/>
          <p:nvPr/>
        </p:nvGrpSpPr>
        <p:grpSpPr>
          <a:xfrm>
            <a:off x="5865704" y="3969212"/>
            <a:ext cx="1638118" cy="552510"/>
            <a:chOff x="5864571" y="3969212"/>
            <a:chExt cx="1638118" cy="55251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229F13-03EA-442A-B1B5-CC3211CD0E05}"/>
                </a:ext>
              </a:extLst>
            </p:cNvPr>
            <p:cNvSpPr txBox="1"/>
            <p:nvPr/>
          </p:nvSpPr>
          <p:spPr>
            <a:xfrm>
              <a:off x="5864571" y="4121612"/>
              <a:ext cx="16381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1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7F5060D-F6A2-41A4-8879-85CFFD35A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9314" y="3969212"/>
              <a:ext cx="228632" cy="22863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B6494B-F3C8-4575-91F6-0B7939CCF9F4}"/>
              </a:ext>
            </a:extLst>
          </p:cNvPr>
          <p:cNvGrpSpPr/>
          <p:nvPr/>
        </p:nvGrpSpPr>
        <p:grpSpPr>
          <a:xfrm>
            <a:off x="5863437" y="4818222"/>
            <a:ext cx="1642652" cy="552510"/>
            <a:chOff x="7366171" y="3969212"/>
            <a:chExt cx="1642652" cy="55251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8F04606-8827-4594-9047-383C632C65DA}"/>
                </a:ext>
              </a:extLst>
            </p:cNvPr>
            <p:cNvSpPr txBox="1"/>
            <p:nvPr/>
          </p:nvSpPr>
          <p:spPr>
            <a:xfrm>
              <a:off x="7366171" y="4121612"/>
              <a:ext cx="16426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2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76831F92-1B31-4E04-8499-76E7C3BCF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3181" y="3969212"/>
              <a:ext cx="228632" cy="22863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842F94-F112-47A5-92C2-8E09FCA00257}"/>
              </a:ext>
            </a:extLst>
          </p:cNvPr>
          <p:cNvGrpSpPr/>
          <p:nvPr/>
        </p:nvGrpSpPr>
        <p:grpSpPr>
          <a:xfrm>
            <a:off x="7406537" y="4818222"/>
            <a:ext cx="1549230" cy="552510"/>
            <a:chOff x="7366171" y="4818222"/>
            <a:chExt cx="1549230" cy="55251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3851AED-E977-4E50-939C-69600A376ACE}"/>
                </a:ext>
              </a:extLst>
            </p:cNvPr>
            <p:cNvSpPr txBox="1"/>
            <p:nvPr/>
          </p:nvSpPr>
          <p:spPr>
            <a:xfrm>
              <a:off x="7366171" y="4970622"/>
              <a:ext cx="1549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Team Leader 2</a:t>
              </a:r>
            </a:p>
            <a:p>
              <a:pPr algn="ctr"/>
              <a:r>
                <a:rPr lang="en-GB" sz="1000" dirty="0"/>
                <a:t>(CR RTA Team Leader)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BEAD82B-1014-4B16-B648-8004A1018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6470" y="4818222"/>
              <a:ext cx="228632" cy="22863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5B82EA-935D-4F4E-9890-25EF39322A75}"/>
              </a:ext>
            </a:extLst>
          </p:cNvPr>
          <p:cNvGrpSpPr/>
          <p:nvPr/>
        </p:nvGrpSpPr>
        <p:grpSpPr>
          <a:xfrm>
            <a:off x="7362093" y="3969212"/>
            <a:ext cx="1638118" cy="552510"/>
            <a:chOff x="5864571" y="4818222"/>
            <a:chExt cx="1638118" cy="552510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4B805C-E4AB-4355-9DB3-914C83F1D206}"/>
                </a:ext>
              </a:extLst>
            </p:cNvPr>
            <p:cNvSpPr txBox="1"/>
            <p:nvPr/>
          </p:nvSpPr>
          <p:spPr>
            <a:xfrm>
              <a:off x="5864571" y="4970622"/>
              <a:ext cx="16381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Team Leader 1</a:t>
              </a:r>
            </a:p>
            <a:p>
              <a:pPr algn="ctr"/>
              <a:r>
                <a:rPr lang="en-GB" sz="1000" dirty="0"/>
                <a:t>(CR RTA Team Leader)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13DB1F3B-4644-49E0-9AC0-02C4886CC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9314" y="4818222"/>
              <a:ext cx="228632" cy="22863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2AB0EB9-9BDF-7645-CCAF-ECE0F237DA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4123" b="5042"/>
          <a:stretch/>
        </p:blipFill>
        <p:spPr>
          <a:xfrm>
            <a:off x="4855214" y="966661"/>
            <a:ext cx="1357946" cy="346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BD6633-6A84-FA07-DC4F-B9777A582F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4123" b="5042"/>
          <a:stretch/>
        </p:blipFill>
        <p:spPr>
          <a:xfrm>
            <a:off x="4691296" y="3863595"/>
            <a:ext cx="1357946" cy="346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E09E0-4562-CEBD-6AE2-C84EA09FC9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8511" y="2184454"/>
            <a:ext cx="1237748" cy="28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8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52550" y="1221195"/>
            <a:ext cx="6135370" cy="454143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rgbClr val="E78332"/>
                </a:solidFill>
                <a:latin typeface="Arial" pitchFamily="34" charset="0"/>
                <a:cs typeface="Arial" pitchFamily="34" charset="0"/>
              </a:rPr>
              <a:t>Visibility Key 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rgbClr val="E78332"/>
                </a:solidFill>
                <a:latin typeface="Arial" pitchFamily="34" charset="0"/>
                <a:cs typeface="Arial" pitchFamily="34" charset="0"/>
              </a:rPr>
              <a:t>for the following slides</a:t>
            </a:r>
          </a:p>
          <a:p>
            <a:pPr marL="400050" lvl="1" indent="0"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Full access to a claim to search, view and work on:</a:t>
            </a:r>
          </a:p>
          <a:p>
            <a:pPr marL="400050" lvl="1" indent="0"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Access to search and view a claim, but not to work on:</a:t>
            </a:r>
          </a:p>
          <a:p>
            <a:pPr marL="400050" lvl="1" indent="0"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No access (claim not found if searched for):</a:t>
            </a:r>
          </a:p>
          <a:p>
            <a:pPr marL="0" indent="0">
              <a:buNone/>
            </a:pPr>
            <a:endParaRPr lang="en-US" sz="1200" dirty="0">
              <a:solidFill>
                <a:srgbClr val="E783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" name="Picture 16" descr="Open Activity">
            <a:extLst>
              <a:ext uri="{FF2B5EF4-FFF2-40B4-BE49-F238E27FC236}">
                <a16:creationId xmlns:a16="http://schemas.microsoft.com/office/drawing/2014/main" id="{36B0A7E5-F1C5-4473-86A1-461C93E1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88" y="2570909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View Process Details">
            <a:extLst>
              <a:ext uri="{FF2B5EF4-FFF2-40B4-BE49-F238E27FC236}">
                <a16:creationId xmlns:a16="http://schemas.microsoft.com/office/drawing/2014/main" id="{C0065B11-0C6F-4E7D-A7CC-ACB12FA5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88" y="3198191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2FDC4E-649B-4D42-B832-C5084E6A4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188" y="3825473"/>
            <a:ext cx="206601" cy="2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6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117" y="1330270"/>
            <a:ext cx="79956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2400" dirty="0"/>
              <a:t>1 – Overview of available profiles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35848-D23C-4E5C-8B2F-2ABA919AA4A1}"/>
              </a:ext>
            </a:extLst>
          </p:cNvPr>
          <p:cNvSpPr txBox="1"/>
          <p:nvPr/>
        </p:nvSpPr>
        <p:spPr>
          <a:xfrm>
            <a:off x="691116" y="1969671"/>
            <a:ext cx="799568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1800" dirty="0"/>
              <a:t>This</a:t>
            </a:r>
            <a:r>
              <a:rPr lang="en-GB" sz="1800" b="1" dirty="0"/>
              <a:t> </a:t>
            </a:r>
            <a:r>
              <a:rPr lang="en-GB" sz="1800" dirty="0"/>
              <a:t>guide covers the usage of the following Handling profiles: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CR RTA Claim Handler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CR ELPL Claim Handler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CR RTA Team Leader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CR ELPL Team Leader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EA76F-3179-4055-AB4B-D2932FDCFA36}"/>
              </a:ext>
            </a:extLst>
          </p:cNvPr>
          <p:cNvSpPr txBox="1"/>
          <p:nvPr/>
        </p:nvSpPr>
        <p:spPr>
          <a:xfrm>
            <a:off x="691117" y="3624735"/>
            <a:ext cx="799568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1800" dirty="0"/>
              <a:t>If your organisation has been registered for RTA claims only, please use the RTA specific profiles.</a:t>
            </a:r>
          </a:p>
          <a:p>
            <a:pPr algn="l"/>
            <a:r>
              <a:rPr lang="en-GB" sz="1800" dirty="0"/>
              <a:t>If your organisation has been registered for EL/PL claims only, please use the EL/PL specific profiles.</a:t>
            </a:r>
          </a:p>
          <a:p>
            <a:pPr algn="l"/>
            <a:r>
              <a:rPr lang="en-GB" sz="1800" dirty="0"/>
              <a:t>If your organisation has been registered for both RTA and EL/PL, please consider how you split the work between RTA and EL/PL.  If a user handles both types of claims, you need to assign both the RTA and EL/PL profiles to the user (multi-profile).</a:t>
            </a:r>
          </a:p>
        </p:txBody>
      </p:sp>
    </p:spTree>
    <p:extLst>
      <p:ext uri="{BB962C8B-B14F-4D97-AF65-F5344CB8AC3E}">
        <p14:creationId xmlns:p14="http://schemas.microsoft.com/office/powerpoint/2010/main" val="284078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19072" y="943151"/>
            <a:ext cx="570585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GB" dirty="0"/>
              <a:t>The visibility of an RTA and an EL/PL claim is shown below:</a:t>
            </a:r>
          </a:p>
        </p:txBody>
      </p:sp>
      <p:sp>
        <p:nvSpPr>
          <p:cNvPr id="24" name="Flowchart: Document 23"/>
          <p:cNvSpPr>
            <a:spLocks noChangeAspect="1"/>
          </p:cNvSpPr>
          <p:nvPr/>
        </p:nvSpPr>
        <p:spPr>
          <a:xfrm>
            <a:off x="1729282" y="1736495"/>
            <a:ext cx="1203373" cy="861501"/>
          </a:xfrm>
          <a:prstGeom prst="flowChartDocument">
            <a:avLst/>
          </a:prstGeom>
          <a:noFill/>
          <a:ln>
            <a:solidFill>
              <a:srgbClr val="E78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78332"/>
                </a:solidFill>
              </a:rPr>
              <a:t>RTA</a:t>
            </a:r>
          </a:p>
        </p:txBody>
      </p:sp>
      <p:sp>
        <p:nvSpPr>
          <p:cNvPr id="25" name="Flowchart: Document 24"/>
          <p:cNvSpPr>
            <a:spLocks noChangeAspect="1"/>
          </p:cNvSpPr>
          <p:nvPr/>
        </p:nvSpPr>
        <p:spPr>
          <a:xfrm>
            <a:off x="5781336" y="1736495"/>
            <a:ext cx="1203373" cy="861501"/>
          </a:xfrm>
          <a:prstGeom prst="flowChartDocument">
            <a:avLst/>
          </a:prstGeom>
          <a:noFill/>
          <a:ln>
            <a:solidFill>
              <a:srgbClr val="E78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78332"/>
                </a:solidFill>
              </a:rPr>
              <a:t>EL/PL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0F55DE-A441-434E-9461-F90DEBDB09EB}"/>
              </a:ext>
            </a:extLst>
          </p:cNvPr>
          <p:cNvGrpSpPr/>
          <p:nvPr/>
        </p:nvGrpSpPr>
        <p:grpSpPr>
          <a:xfrm>
            <a:off x="2369499" y="3066009"/>
            <a:ext cx="1614123" cy="860286"/>
            <a:chOff x="598724" y="2788984"/>
            <a:chExt cx="1614123" cy="8602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BE0165-B1AF-4ADA-B625-77B171271EE0}"/>
                </a:ext>
              </a:extLst>
            </p:cNvPr>
            <p:cNvSpPr txBox="1"/>
            <p:nvPr/>
          </p:nvSpPr>
          <p:spPr>
            <a:xfrm>
              <a:off x="598724" y="2941384"/>
              <a:ext cx="1614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Team Leader 1:</a:t>
              </a:r>
            </a:p>
            <a:p>
              <a:pPr algn="ctr"/>
              <a:r>
                <a:rPr lang="en-GB" sz="1000" dirty="0"/>
                <a:t>Multi-profile</a:t>
              </a:r>
            </a:p>
            <a:p>
              <a:pPr algn="ctr"/>
              <a:r>
                <a:rPr lang="en-GB" sz="1000" dirty="0"/>
                <a:t>CR </a:t>
              </a:r>
              <a:r>
                <a:rPr lang="en-GB" sz="1000" b="1" dirty="0"/>
                <a:t>RTA </a:t>
              </a:r>
              <a:r>
                <a:rPr lang="en-GB" sz="1000" dirty="0"/>
                <a:t>Team Leader</a:t>
              </a:r>
            </a:p>
            <a:p>
              <a:pPr algn="ctr"/>
              <a:r>
                <a:rPr lang="en-GB" sz="1000" dirty="0"/>
                <a:t>CR</a:t>
              </a:r>
              <a:r>
                <a:rPr lang="en-GB" sz="1000" b="1" dirty="0"/>
                <a:t> ELPL</a:t>
              </a:r>
              <a:r>
                <a:rPr lang="en-GB" sz="1000" dirty="0"/>
                <a:t> Team Leader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06DAA32-8352-40D7-BF0A-5E206A12A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1469" y="2788984"/>
              <a:ext cx="228632" cy="22863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6C6AF97-9307-4FD2-BF4D-44F8E79DBD45}"/>
              </a:ext>
            </a:extLst>
          </p:cNvPr>
          <p:cNvGrpSpPr/>
          <p:nvPr/>
        </p:nvGrpSpPr>
        <p:grpSpPr>
          <a:xfrm>
            <a:off x="720644" y="4248337"/>
            <a:ext cx="1522683" cy="552510"/>
            <a:chOff x="598724" y="4145891"/>
            <a:chExt cx="1522683" cy="55251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7134903-4323-4344-B17E-0E5E6FA46D3C}"/>
                </a:ext>
              </a:extLst>
            </p:cNvPr>
            <p:cNvSpPr txBox="1"/>
            <p:nvPr/>
          </p:nvSpPr>
          <p:spPr>
            <a:xfrm>
              <a:off x="598724" y="4298291"/>
              <a:ext cx="152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2:</a:t>
              </a:r>
            </a:p>
            <a:p>
              <a:pPr algn="ctr"/>
              <a:r>
                <a:rPr lang="en-GB" sz="1000" dirty="0"/>
                <a:t>CR </a:t>
              </a:r>
              <a:r>
                <a:rPr lang="en-GB" sz="1000" b="1" dirty="0"/>
                <a:t>RTA </a:t>
              </a:r>
              <a:r>
                <a:rPr lang="en-GB" sz="1000" dirty="0"/>
                <a:t>Claim Handler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E44EFD1-C5A3-42E4-A236-6BD94E65E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5749" y="4145891"/>
              <a:ext cx="228632" cy="22863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94C840-3382-4563-8AE1-FC0930A43431}"/>
              </a:ext>
            </a:extLst>
          </p:cNvPr>
          <p:cNvGrpSpPr/>
          <p:nvPr/>
        </p:nvGrpSpPr>
        <p:grpSpPr>
          <a:xfrm>
            <a:off x="2451349" y="4248337"/>
            <a:ext cx="1450423" cy="552510"/>
            <a:chOff x="2344336" y="4145891"/>
            <a:chExt cx="1450423" cy="55251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53258F-223F-4CEF-9DCE-2ADE4DEDD3C4}"/>
                </a:ext>
              </a:extLst>
            </p:cNvPr>
            <p:cNvSpPr txBox="1"/>
            <p:nvPr/>
          </p:nvSpPr>
          <p:spPr>
            <a:xfrm>
              <a:off x="2344336" y="4298291"/>
              <a:ext cx="1450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Team Leader 2:</a:t>
              </a:r>
            </a:p>
            <a:p>
              <a:pPr algn="ctr"/>
              <a:r>
                <a:rPr lang="en-GB" sz="1000" dirty="0"/>
                <a:t>CR </a:t>
              </a:r>
              <a:r>
                <a:rPr lang="en-GB" sz="1000" b="1" dirty="0"/>
                <a:t>RTA</a:t>
              </a:r>
              <a:r>
                <a:rPr lang="en-GB" sz="1000" dirty="0"/>
                <a:t> Team Leader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AF64262-2367-4140-A217-80FEA9CD1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5231" y="4145891"/>
              <a:ext cx="228632" cy="22863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8759B3-6EBC-4E1D-B9AB-A4BE115B4FC6}"/>
              </a:ext>
            </a:extLst>
          </p:cNvPr>
          <p:cNvGrpSpPr/>
          <p:nvPr/>
        </p:nvGrpSpPr>
        <p:grpSpPr>
          <a:xfrm>
            <a:off x="674924" y="5121796"/>
            <a:ext cx="1614123" cy="550709"/>
            <a:chOff x="711296" y="5201535"/>
            <a:chExt cx="1614123" cy="55070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00F9BF-7A92-4246-A9D6-74896B51C177}"/>
                </a:ext>
              </a:extLst>
            </p:cNvPr>
            <p:cNvSpPr txBox="1"/>
            <p:nvPr/>
          </p:nvSpPr>
          <p:spPr>
            <a:xfrm>
              <a:off x="711296" y="5352134"/>
              <a:ext cx="1614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3:</a:t>
              </a:r>
            </a:p>
            <a:p>
              <a:pPr algn="ctr"/>
              <a:r>
                <a:rPr lang="en-GB" sz="1000" dirty="0"/>
                <a:t>CR </a:t>
              </a:r>
              <a:r>
                <a:rPr lang="en-GB" sz="1000" b="1" dirty="0"/>
                <a:t>ELPL</a:t>
              </a:r>
              <a:r>
                <a:rPr lang="en-GB" sz="1000" dirty="0"/>
                <a:t> Claim Handler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F35C139-A443-431E-B885-DDD49840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5244" y="5201535"/>
              <a:ext cx="206227" cy="20622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685F7A-7F90-4D2D-837C-BAB5A55EF981}"/>
              </a:ext>
            </a:extLst>
          </p:cNvPr>
          <p:cNvGrpSpPr/>
          <p:nvPr/>
        </p:nvGrpSpPr>
        <p:grpSpPr>
          <a:xfrm>
            <a:off x="2374386" y="5121796"/>
            <a:ext cx="1604348" cy="550709"/>
            <a:chOff x="2344337" y="5201535"/>
            <a:chExt cx="1604348" cy="55070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D2FE12D-A1C5-4D65-9839-18AAA349FC1D}"/>
                </a:ext>
              </a:extLst>
            </p:cNvPr>
            <p:cNvSpPr txBox="1"/>
            <p:nvPr/>
          </p:nvSpPr>
          <p:spPr>
            <a:xfrm>
              <a:off x="2344337" y="5352134"/>
              <a:ext cx="1604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Team Leader 3:</a:t>
              </a:r>
            </a:p>
            <a:p>
              <a:pPr algn="ctr"/>
              <a:r>
                <a:rPr lang="en-GB" sz="1000" dirty="0"/>
                <a:t>CR </a:t>
              </a:r>
              <a:r>
                <a:rPr lang="en-GB" sz="1000" b="1" dirty="0"/>
                <a:t>ELPL</a:t>
              </a:r>
              <a:r>
                <a:rPr lang="en-GB" sz="1000" dirty="0"/>
                <a:t> Team Leader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DF34C9A-536F-4764-AA48-A0E92474B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3398" y="5201535"/>
              <a:ext cx="206227" cy="20622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79602E2-992C-4B14-9A0F-7CDF694F2E1C}"/>
              </a:ext>
            </a:extLst>
          </p:cNvPr>
          <p:cNvGrpSpPr/>
          <p:nvPr/>
        </p:nvGrpSpPr>
        <p:grpSpPr>
          <a:xfrm>
            <a:off x="674924" y="3066009"/>
            <a:ext cx="1614123" cy="860286"/>
            <a:chOff x="598724" y="2788984"/>
            <a:chExt cx="1614123" cy="86028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A410C71-DE30-4CDC-A2E5-51B34CA3AFA0}"/>
                </a:ext>
              </a:extLst>
            </p:cNvPr>
            <p:cNvSpPr txBox="1"/>
            <p:nvPr/>
          </p:nvSpPr>
          <p:spPr>
            <a:xfrm>
              <a:off x="598724" y="2941384"/>
              <a:ext cx="1614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1:</a:t>
              </a:r>
            </a:p>
            <a:p>
              <a:pPr algn="ctr"/>
              <a:r>
                <a:rPr lang="en-GB" sz="1000" dirty="0"/>
                <a:t>Multi-profile</a:t>
              </a:r>
            </a:p>
            <a:p>
              <a:pPr algn="ctr"/>
              <a:r>
                <a:rPr lang="en-GB" sz="1000" dirty="0"/>
                <a:t>CR </a:t>
              </a:r>
              <a:r>
                <a:rPr lang="en-GB" sz="1000" b="1" dirty="0"/>
                <a:t>RTA </a:t>
              </a:r>
              <a:r>
                <a:rPr lang="en-GB" sz="1000" dirty="0"/>
                <a:t>Claim Handler </a:t>
              </a:r>
            </a:p>
            <a:p>
              <a:pPr algn="ctr"/>
              <a:r>
                <a:rPr lang="en-GB" sz="1000" dirty="0"/>
                <a:t>CR</a:t>
              </a:r>
              <a:r>
                <a:rPr lang="en-GB" sz="1000" b="1" dirty="0"/>
                <a:t> ELPL </a:t>
              </a:r>
              <a:r>
                <a:rPr lang="en-GB" sz="1000" dirty="0"/>
                <a:t>Claim Handler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3EFC314-A7D7-49B7-8298-C9DFBF21C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1469" y="2788984"/>
              <a:ext cx="228632" cy="22863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A473780-BEEE-4356-80A5-B1A6F2DEBA9A}"/>
              </a:ext>
            </a:extLst>
          </p:cNvPr>
          <p:cNvGrpSpPr/>
          <p:nvPr/>
        </p:nvGrpSpPr>
        <p:grpSpPr>
          <a:xfrm>
            <a:off x="6502891" y="3066009"/>
            <a:ext cx="1614123" cy="860286"/>
            <a:chOff x="598724" y="2788984"/>
            <a:chExt cx="1614123" cy="86028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B142283-6A2F-40A7-AA3B-FA2CA05CD65C}"/>
                </a:ext>
              </a:extLst>
            </p:cNvPr>
            <p:cNvSpPr txBox="1"/>
            <p:nvPr/>
          </p:nvSpPr>
          <p:spPr>
            <a:xfrm>
              <a:off x="598724" y="2941384"/>
              <a:ext cx="1614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Team Leader 1:</a:t>
              </a:r>
            </a:p>
            <a:p>
              <a:pPr algn="ctr"/>
              <a:r>
                <a:rPr lang="en-GB" sz="1000" dirty="0"/>
                <a:t>Multi-profile</a:t>
              </a:r>
            </a:p>
            <a:p>
              <a:pPr algn="ctr"/>
              <a:r>
                <a:rPr lang="en-GB" sz="1000" dirty="0"/>
                <a:t>CR </a:t>
              </a:r>
              <a:r>
                <a:rPr lang="en-GB" sz="1000" b="1" dirty="0"/>
                <a:t>RTA </a:t>
              </a:r>
              <a:r>
                <a:rPr lang="en-GB" sz="1000" dirty="0"/>
                <a:t>Team Leader</a:t>
              </a:r>
            </a:p>
            <a:p>
              <a:pPr algn="ctr"/>
              <a:r>
                <a:rPr lang="en-GB" sz="1000" dirty="0"/>
                <a:t>CR</a:t>
              </a:r>
              <a:r>
                <a:rPr lang="en-GB" sz="1000" b="1" dirty="0"/>
                <a:t> ELPL</a:t>
              </a:r>
              <a:r>
                <a:rPr lang="en-GB" sz="1000" dirty="0"/>
                <a:t> Team Leader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857525B-4EE4-4A7D-843D-65A4BCC9F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1469" y="2788984"/>
              <a:ext cx="228632" cy="228632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E82DF07-A473-4961-8027-247F8C015E2E}"/>
              </a:ext>
            </a:extLst>
          </p:cNvPr>
          <p:cNvGrpSpPr/>
          <p:nvPr/>
        </p:nvGrpSpPr>
        <p:grpSpPr>
          <a:xfrm>
            <a:off x="4873697" y="3066009"/>
            <a:ext cx="1614123" cy="860286"/>
            <a:chOff x="598724" y="2788984"/>
            <a:chExt cx="1614123" cy="86028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22462A2-F2A4-4975-8CD2-367ADCD4AECA}"/>
                </a:ext>
              </a:extLst>
            </p:cNvPr>
            <p:cNvSpPr txBox="1"/>
            <p:nvPr/>
          </p:nvSpPr>
          <p:spPr>
            <a:xfrm>
              <a:off x="598724" y="2941384"/>
              <a:ext cx="1614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1:</a:t>
              </a:r>
            </a:p>
            <a:p>
              <a:pPr algn="ctr"/>
              <a:r>
                <a:rPr lang="en-GB" sz="1000" dirty="0"/>
                <a:t>Multi-profile</a:t>
              </a:r>
            </a:p>
            <a:p>
              <a:pPr algn="ctr"/>
              <a:r>
                <a:rPr lang="en-GB" sz="1000" dirty="0"/>
                <a:t>CR </a:t>
              </a:r>
              <a:r>
                <a:rPr lang="en-GB" sz="1000" b="1" dirty="0"/>
                <a:t>RTA </a:t>
              </a:r>
              <a:r>
                <a:rPr lang="en-GB" sz="1000" dirty="0"/>
                <a:t>Claim Handler </a:t>
              </a:r>
            </a:p>
            <a:p>
              <a:pPr algn="ctr"/>
              <a:r>
                <a:rPr lang="en-GB" sz="1000" dirty="0"/>
                <a:t>CR</a:t>
              </a:r>
              <a:r>
                <a:rPr lang="en-GB" sz="1000" b="1" dirty="0"/>
                <a:t> ELPL </a:t>
              </a:r>
              <a:r>
                <a:rPr lang="en-GB" sz="1000" dirty="0"/>
                <a:t>Claim Handler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423105E-ECD4-4E87-83B7-EEA9910FA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1469" y="2788984"/>
              <a:ext cx="228632" cy="228632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E57B4D2-989A-4585-A282-52105E05DE7A}"/>
              </a:ext>
            </a:extLst>
          </p:cNvPr>
          <p:cNvGrpSpPr/>
          <p:nvPr/>
        </p:nvGrpSpPr>
        <p:grpSpPr>
          <a:xfrm>
            <a:off x="4873697" y="4248337"/>
            <a:ext cx="1614123" cy="550709"/>
            <a:chOff x="711296" y="5201535"/>
            <a:chExt cx="1614123" cy="55070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6BA7D04-B362-4B8D-B2AD-391731977969}"/>
                </a:ext>
              </a:extLst>
            </p:cNvPr>
            <p:cNvSpPr txBox="1"/>
            <p:nvPr/>
          </p:nvSpPr>
          <p:spPr>
            <a:xfrm>
              <a:off x="711296" y="5352134"/>
              <a:ext cx="1614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2:</a:t>
              </a:r>
            </a:p>
            <a:p>
              <a:pPr algn="ctr"/>
              <a:r>
                <a:rPr lang="en-GB" sz="1000" dirty="0"/>
                <a:t>CR </a:t>
              </a:r>
              <a:r>
                <a:rPr lang="en-GB" sz="1000" b="1" dirty="0"/>
                <a:t>RTA</a:t>
              </a:r>
              <a:r>
                <a:rPr lang="en-GB" sz="1000" dirty="0"/>
                <a:t> Claim Handler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EE0CDE6-B6EA-4234-BE73-DD8FACC12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5244" y="5201535"/>
              <a:ext cx="206227" cy="206227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90A12D9-9548-4096-8C35-F1CCE1426A12}"/>
              </a:ext>
            </a:extLst>
          </p:cNvPr>
          <p:cNvGrpSpPr/>
          <p:nvPr/>
        </p:nvGrpSpPr>
        <p:grpSpPr>
          <a:xfrm>
            <a:off x="6507778" y="4248337"/>
            <a:ext cx="1604348" cy="550709"/>
            <a:chOff x="2344337" y="5201535"/>
            <a:chExt cx="1604348" cy="55070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E1223E4-1162-4401-B1D9-69720C28ABCD}"/>
                </a:ext>
              </a:extLst>
            </p:cNvPr>
            <p:cNvSpPr txBox="1"/>
            <p:nvPr/>
          </p:nvSpPr>
          <p:spPr>
            <a:xfrm>
              <a:off x="2344337" y="5352134"/>
              <a:ext cx="1604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Team Leader 2:</a:t>
              </a:r>
            </a:p>
            <a:p>
              <a:pPr algn="ctr"/>
              <a:r>
                <a:rPr lang="en-GB" sz="1000" dirty="0"/>
                <a:t>CR </a:t>
              </a:r>
              <a:r>
                <a:rPr lang="en-GB" sz="1000" b="1" dirty="0"/>
                <a:t>RTA</a:t>
              </a:r>
              <a:r>
                <a:rPr lang="en-GB" sz="1000" dirty="0"/>
                <a:t> Team Leader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2553E24F-9A5B-40E0-8D7B-1589765A4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3398" y="5201535"/>
              <a:ext cx="206227" cy="2062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CE611D-69D2-4E24-B8C0-E341173C98B7}"/>
              </a:ext>
            </a:extLst>
          </p:cNvPr>
          <p:cNvGrpSpPr/>
          <p:nvPr/>
        </p:nvGrpSpPr>
        <p:grpSpPr>
          <a:xfrm>
            <a:off x="4854036" y="5121796"/>
            <a:ext cx="1653444" cy="552510"/>
            <a:chOff x="4899756" y="5121796"/>
            <a:chExt cx="1653444" cy="55251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08CC175-C19B-465E-81BB-63A236C11DF7}"/>
                </a:ext>
              </a:extLst>
            </p:cNvPr>
            <p:cNvSpPr txBox="1"/>
            <p:nvPr/>
          </p:nvSpPr>
          <p:spPr>
            <a:xfrm>
              <a:off x="4899756" y="5274196"/>
              <a:ext cx="1653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3:</a:t>
              </a:r>
            </a:p>
            <a:p>
              <a:pPr algn="ctr"/>
              <a:r>
                <a:rPr lang="en-GB" sz="1000" dirty="0"/>
                <a:t>CR </a:t>
              </a:r>
              <a:r>
                <a:rPr lang="en-GB" sz="1000" b="1" dirty="0"/>
                <a:t>ELPL </a:t>
              </a:r>
              <a:r>
                <a:rPr lang="en-GB" sz="1000" dirty="0"/>
                <a:t>Claim Handler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C8CBF74C-F5EB-4029-B948-BADDC78BA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2162" y="5121796"/>
              <a:ext cx="228632" cy="22863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CFD687-C808-4229-B939-26D652A7B7B7}"/>
              </a:ext>
            </a:extLst>
          </p:cNvPr>
          <p:cNvGrpSpPr/>
          <p:nvPr/>
        </p:nvGrpSpPr>
        <p:grpSpPr>
          <a:xfrm>
            <a:off x="6548611" y="5121796"/>
            <a:ext cx="1522683" cy="552510"/>
            <a:chOff x="6645368" y="5121796"/>
            <a:chExt cx="1522683" cy="55251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0E10D01-91A4-4661-801D-155F77071A30}"/>
                </a:ext>
              </a:extLst>
            </p:cNvPr>
            <p:cNvSpPr txBox="1"/>
            <p:nvPr/>
          </p:nvSpPr>
          <p:spPr>
            <a:xfrm>
              <a:off x="6645368" y="5274196"/>
              <a:ext cx="152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Team Leader 3:</a:t>
              </a:r>
            </a:p>
            <a:p>
              <a:pPr algn="ctr"/>
              <a:r>
                <a:rPr lang="en-GB" sz="1000" dirty="0"/>
                <a:t>CR </a:t>
              </a:r>
              <a:r>
                <a:rPr lang="en-GB" sz="1000" b="1" dirty="0"/>
                <a:t>ELPL</a:t>
              </a:r>
              <a:r>
                <a:rPr lang="en-GB" sz="1000" dirty="0"/>
                <a:t> Team Leader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C581608-09CA-477E-A079-323A9723F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2393" y="5121796"/>
              <a:ext cx="228632" cy="228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668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3646" y="2345254"/>
            <a:ext cx="79956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2400" dirty="0"/>
              <a:t>Scenario 1 - Claim is not allocated to a specific user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646" y="3101816"/>
            <a:ext cx="7995683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1800" dirty="0"/>
              <a:t>In this scenario there are two users:  </a:t>
            </a:r>
          </a:p>
          <a:p>
            <a:pPr algn="l"/>
            <a:r>
              <a:rPr lang="en-GB" sz="1800" i="1" dirty="0"/>
              <a:t>Rep Handler 1 </a:t>
            </a:r>
            <a:r>
              <a:rPr lang="en-GB" sz="1800" dirty="0"/>
              <a:t>and </a:t>
            </a:r>
            <a:r>
              <a:rPr lang="en-GB" sz="1800" i="1" dirty="0"/>
              <a:t>Rep Handler 2</a:t>
            </a:r>
            <a:r>
              <a:rPr lang="en-GB" sz="1800" dirty="0"/>
              <a:t>.  Both are assigned the profile </a:t>
            </a:r>
            <a:r>
              <a:rPr lang="en-GB" sz="1800" i="1" dirty="0"/>
              <a:t>CR RTA Claim Handler</a:t>
            </a:r>
            <a:r>
              <a:rPr lang="en-GB" sz="1800" dirty="0"/>
              <a:t>.</a:t>
            </a:r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Notes:  The organisation is only handling RTA claims.  The same rules apply if the organisation is handling ELPL claims and the </a:t>
            </a:r>
            <a:r>
              <a:rPr lang="en-GB" sz="1800" i="1" dirty="0"/>
              <a:t>CR ELPL Claim Handler </a:t>
            </a:r>
            <a:r>
              <a:rPr lang="en-GB" sz="1800" dirty="0"/>
              <a:t>profile is used.</a:t>
            </a:r>
          </a:p>
        </p:txBody>
      </p:sp>
    </p:spTree>
    <p:extLst>
      <p:ext uri="{BB962C8B-B14F-4D97-AF65-F5344CB8AC3E}">
        <p14:creationId xmlns:p14="http://schemas.microsoft.com/office/powerpoint/2010/main" val="284078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2090450" y="1040931"/>
            <a:ext cx="866899" cy="620618"/>
          </a:xfrm>
          <a:prstGeom prst="flowChartDocument">
            <a:avLst/>
          </a:prstGeom>
          <a:noFill/>
          <a:ln>
            <a:solidFill>
              <a:srgbClr val="E78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78332"/>
                </a:solidFill>
              </a:rPr>
              <a:t>CNF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9783" y="1025692"/>
            <a:ext cx="468438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1. Rep Handler 1 accesses the CNF.  The claim is automatically locked to Rep Handler 1.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4702" y="2690026"/>
            <a:ext cx="3538338" cy="829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2. While the claim is locked to Rep Handler 1, Rep Handler 2 cannot see it in the </a:t>
            </a:r>
            <a:r>
              <a:rPr lang="en-GB" dirty="0" err="1"/>
              <a:t>worklist</a:t>
            </a:r>
            <a:r>
              <a:rPr lang="en-GB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23714" y="2690026"/>
            <a:ext cx="3538338" cy="61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3. Rep Handler 2 can see the claim using the Search.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436" y="5137781"/>
            <a:ext cx="4684385" cy="858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4. Rep Handler 1 can use the </a:t>
            </a:r>
            <a:r>
              <a:rPr lang="en-GB" i="1" dirty="0"/>
              <a:t>Unlock</a:t>
            </a:r>
            <a:r>
              <a:rPr lang="en-GB" dirty="0"/>
              <a:t> function to unlock the claim.  It then becomes visible in Rep Handler 2’s work list.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B1C906-BD2A-40B1-8C35-A573A9A40D14}"/>
              </a:ext>
            </a:extLst>
          </p:cNvPr>
          <p:cNvGrpSpPr/>
          <p:nvPr/>
        </p:nvGrpSpPr>
        <p:grpSpPr>
          <a:xfrm>
            <a:off x="2222168" y="3599125"/>
            <a:ext cx="1600024" cy="550709"/>
            <a:chOff x="2222168" y="3599125"/>
            <a:chExt cx="1600024" cy="55070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51B512-541B-419F-91A0-8C9BD22B52F2}"/>
                </a:ext>
              </a:extLst>
            </p:cNvPr>
            <p:cNvSpPr txBox="1"/>
            <p:nvPr/>
          </p:nvSpPr>
          <p:spPr>
            <a:xfrm>
              <a:off x="2222168" y="3749724"/>
              <a:ext cx="1600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2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AEEA801-8894-4F16-BC55-F009F9374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9067" y="3599125"/>
              <a:ext cx="206227" cy="20622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C89314-BE79-41F8-B143-EF8EA1D00DA0}"/>
              </a:ext>
            </a:extLst>
          </p:cNvPr>
          <p:cNvGrpSpPr/>
          <p:nvPr/>
        </p:nvGrpSpPr>
        <p:grpSpPr>
          <a:xfrm>
            <a:off x="6609312" y="3402256"/>
            <a:ext cx="1674856" cy="612946"/>
            <a:chOff x="6609312" y="3402256"/>
            <a:chExt cx="1674856" cy="61294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7204487-A5ED-4F3D-B5E0-2EC97FAD2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2424" y="3402256"/>
              <a:ext cx="228632" cy="22863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CE9648-A0B5-4C31-9190-72C848E46382}"/>
                </a:ext>
              </a:extLst>
            </p:cNvPr>
            <p:cNvSpPr txBox="1"/>
            <p:nvPr/>
          </p:nvSpPr>
          <p:spPr>
            <a:xfrm>
              <a:off x="6609312" y="3615092"/>
              <a:ext cx="1674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2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60B6227-E2FB-4222-912D-EADD1B503D17}"/>
              </a:ext>
            </a:extLst>
          </p:cNvPr>
          <p:cNvGrpSpPr/>
          <p:nvPr/>
        </p:nvGrpSpPr>
        <p:grpSpPr>
          <a:xfrm>
            <a:off x="444755" y="1084588"/>
            <a:ext cx="1677330" cy="552510"/>
            <a:chOff x="609347" y="1084588"/>
            <a:chExt cx="1677330" cy="5525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699115-4902-45CE-B1A7-E03A644DF875}"/>
                </a:ext>
              </a:extLst>
            </p:cNvPr>
            <p:cNvSpPr txBox="1"/>
            <p:nvPr/>
          </p:nvSpPr>
          <p:spPr>
            <a:xfrm>
              <a:off x="609347" y="1236988"/>
              <a:ext cx="1677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1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41AE2EF-14E1-443C-AD90-93A06CD2C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3696" y="1084588"/>
              <a:ext cx="228632" cy="22863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77494-3CE5-4683-9D11-465AA0FD3B4C}"/>
              </a:ext>
            </a:extLst>
          </p:cNvPr>
          <p:cNvGrpSpPr/>
          <p:nvPr/>
        </p:nvGrpSpPr>
        <p:grpSpPr>
          <a:xfrm>
            <a:off x="6735767" y="5117246"/>
            <a:ext cx="1714797" cy="552510"/>
            <a:chOff x="6735767" y="5117246"/>
            <a:chExt cx="1714797" cy="5525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EC85CD-794B-4BB4-B3DC-02313ED8F30E}"/>
                </a:ext>
              </a:extLst>
            </p:cNvPr>
            <p:cNvSpPr txBox="1"/>
            <p:nvPr/>
          </p:nvSpPr>
          <p:spPr>
            <a:xfrm>
              <a:off x="6735767" y="5269646"/>
              <a:ext cx="1714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2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C186018-B6A3-4E02-934E-2C8341723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8849" y="5117246"/>
              <a:ext cx="228632" cy="22863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F1D97E-6A8F-82AE-8462-0829D5892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022" y="3544754"/>
            <a:ext cx="1600025" cy="3712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5AA933-9632-9CAE-ED1C-B1FD8154C6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4123" b="5042"/>
          <a:stretch/>
        </p:blipFill>
        <p:spPr>
          <a:xfrm>
            <a:off x="5441930" y="5269646"/>
            <a:ext cx="1357946" cy="346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50F4B7-99BB-8CD0-AFCC-7CD67773FE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4123" b="5042"/>
          <a:stretch/>
        </p:blipFill>
        <p:spPr>
          <a:xfrm>
            <a:off x="710744" y="3749724"/>
            <a:ext cx="1357946" cy="3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5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6911933" y="1130815"/>
            <a:ext cx="866899" cy="620618"/>
          </a:xfrm>
          <a:prstGeom prst="flowChartDocument">
            <a:avLst/>
          </a:prstGeom>
          <a:noFill/>
          <a:ln>
            <a:solidFill>
              <a:srgbClr val="E78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78332"/>
                </a:solidFill>
              </a:rPr>
              <a:t>CNF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642" y="1086700"/>
            <a:ext cx="352906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1. Rep Handler 1 completes the CNF and sends to the Compensator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642" y="2749138"/>
            <a:ext cx="4584162" cy="1594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2. The claim disappears from the reps’ worklist but both Rep Handler 1 and Rep Handler 2 can find it via the Search, but they cannot work on it while it is with the Compensator.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10A096-5DCB-44CB-BD17-24CBBBDFE513}"/>
              </a:ext>
            </a:extLst>
          </p:cNvPr>
          <p:cNvSpPr txBox="1"/>
          <p:nvPr/>
        </p:nvSpPr>
        <p:spPr>
          <a:xfrm>
            <a:off x="4997389" y="1155114"/>
            <a:ext cx="1743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Rep Handler 1</a:t>
            </a:r>
          </a:p>
          <a:p>
            <a:pPr algn="ctr"/>
            <a:r>
              <a:rPr lang="en-GB" sz="1000" dirty="0"/>
              <a:t>(CR RTA Claim Handler)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555650-B7BC-4831-B9C4-136DEB60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587" y="1002714"/>
            <a:ext cx="228632" cy="2286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2EB0A9-F64D-4E8D-93D0-410512BFE1B5}"/>
              </a:ext>
            </a:extLst>
          </p:cNvPr>
          <p:cNvGrpSpPr/>
          <p:nvPr/>
        </p:nvGrpSpPr>
        <p:grpSpPr>
          <a:xfrm>
            <a:off x="5336525" y="2914240"/>
            <a:ext cx="1582488" cy="612946"/>
            <a:chOff x="6196344" y="2922539"/>
            <a:chExt cx="1582488" cy="6129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DC7F50B-6529-47D6-A9A3-7BEA7C0EC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3272" y="2922539"/>
              <a:ext cx="228632" cy="22863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DC2314-27C3-48D1-A1C3-844C9F282D9A}"/>
                </a:ext>
              </a:extLst>
            </p:cNvPr>
            <p:cNvSpPr txBox="1"/>
            <p:nvPr/>
          </p:nvSpPr>
          <p:spPr>
            <a:xfrm>
              <a:off x="6196344" y="3135375"/>
              <a:ext cx="158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1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10BD7E-98E7-49CB-B761-D4C0CB93C597}"/>
              </a:ext>
            </a:extLst>
          </p:cNvPr>
          <p:cNvGrpSpPr/>
          <p:nvPr/>
        </p:nvGrpSpPr>
        <p:grpSpPr>
          <a:xfrm>
            <a:off x="6806854" y="2914240"/>
            <a:ext cx="1582488" cy="612946"/>
            <a:chOff x="7419502" y="2914240"/>
            <a:chExt cx="1582488" cy="61294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E11D547-BE4A-4F61-90F2-88A5F013F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6430" y="2914240"/>
              <a:ext cx="228632" cy="22863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2021C1-9F07-4DD8-8258-D935A8964400}"/>
                </a:ext>
              </a:extLst>
            </p:cNvPr>
            <p:cNvSpPr txBox="1"/>
            <p:nvPr/>
          </p:nvSpPr>
          <p:spPr>
            <a:xfrm>
              <a:off x="7419502" y="3127076"/>
              <a:ext cx="158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2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8402D9D-1146-3E7F-FD4B-FAE70C041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92" y="2049093"/>
            <a:ext cx="1600025" cy="3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5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375" y="1073426"/>
            <a:ext cx="490412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3. The Compensator submits the Liability decision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375" y="2062715"/>
            <a:ext cx="4774316" cy="1163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E78332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GB" dirty="0"/>
              <a:t>4. The claim appears in the reps’ </a:t>
            </a:r>
            <a:r>
              <a:rPr lang="en-GB" dirty="0" err="1"/>
              <a:t>worklist</a:t>
            </a:r>
            <a:r>
              <a:rPr lang="en-GB" dirty="0"/>
              <a:t>, visible to both Rep Handler 1 and Rep Handler 2.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AAB400-CAFA-4981-BF85-52A2E8D4524F}"/>
              </a:ext>
            </a:extLst>
          </p:cNvPr>
          <p:cNvGrpSpPr/>
          <p:nvPr/>
        </p:nvGrpSpPr>
        <p:grpSpPr>
          <a:xfrm>
            <a:off x="5520414" y="2770686"/>
            <a:ext cx="1602761" cy="552510"/>
            <a:chOff x="6370806" y="2368350"/>
            <a:chExt cx="1602761" cy="5525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58665C-F8CE-4942-93CC-FE294FDE48C2}"/>
                </a:ext>
              </a:extLst>
            </p:cNvPr>
            <p:cNvSpPr txBox="1"/>
            <p:nvPr/>
          </p:nvSpPr>
          <p:spPr>
            <a:xfrm>
              <a:off x="6370806" y="2520750"/>
              <a:ext cx="1602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1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C69529D-6796-482E-92F6-B3A6724FF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7870" y="2368350"/>
              <a:ext cx="228632" cy="22863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83DB870-A9F2-46A3-9312-EB0291D57632}"/>
              </a:ext>
            </a:extLst>
          </p:cNvPr>
          <p:cNvGrpSpPr/>
          <p:nvPr/>
        </p:nvGrpSpPr>
        <p:grpSpPr>
          <a:xfrm>
            <a:off x="7133582" y="2770686"/>
            <a:ext cx="1602760" cy="552510"/>
            <a:chOff x="7618214" y="2368350"/>
            <a:chExt cx="1602760" cy="5525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290E8E-DAE3-4256-963E-58381DB57A4C}"/>
                </a:ext>
              </a:extLst>
            </p:cNvPr>
            <p:cNvSpPr txBox="1"/>
            <p:nvPr/>
          </p:nvSpPr>
          <p:spPr>
            <a:xfrm>
              <a:off x="7618214" y="2520750"/>
              <a:ext cx="1602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Rep Handler 2</a:t>
              </a:r>
            </a:p>
            <a:p>
              <a:pPr algn="ctr"/>
              <a:r>
                <a:rPr lang="en-GB" sz="1000" dirty="0"/>
                <a:t>(CR RTA Claim Handler)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D88665-296B-4A7D-B52B-0262F989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5278" y="2368350"/>
              <a:ext cx="228632" cy="22863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1AC43F8-AE37-3EA1-A0FF-DD06DE8967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123" b="5042"/>
          <a:stretch/>
        </p:blipFill>
        <p:spPr>
          <a:xfrm>
            <a:off x="5563814" y="2156251"/>
            <a:ext cx="1798963" cy="4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8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3646" y="2345254"/>
            <a:ext cx="79956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2400" dirty="0"/>
              <a:t>Scenario 2 - Claim allocated to specific CR user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1C99-A235-4BD0-AC3B-2BEED5817CF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646" y="3101816"/>
            <a:ext cx="799568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E78332"/>
                </a:solidFill>
              </a:defRPr>
            </a:lvl1pPr>
          </a:lstStyle>
          <a:p>
            <a:pPr algn="l"/>
            <a:r>
              <a:rPr lang="en-GB" sz="1800" dirty="0"/>
              <a:t>In this scenario a </a:t>
            </a:r>
            <a:r>
              <a:rPr lang="en-GB" sz="1800" i="1" dirty="0"/>
              <a:t>CR RTA Team Leader </a:t>
            </a:r>
            <a:r>
              <a:rPr lang="en-GB" sz="1800" dirty="0"/>
              <a:t>uses the functionality to assign a claim to a user. </a:t>
            </a:r>
          </a:p>
          <a:p>
            <a:pPr algn="l"/>
            <a:r>
              <a:rPr lang="en-GB" sz="1800" dirty="0"/>
              <a:t>In addition to </a:t>
            </a:r>
            <a:r>
              <a:rPr lang="en-GB" sz="1800" i="1" dirty="0"/>
              <a:t>Rep Handler 1 </a:t>
            </a:r>
            <a:r>
              <a:rPr lang="en-GB" sz="1800" dirty="0"/>
              <a:t>and </a:t>
            </a:r>
            <a:r>
              <a:rPr lang="en-GB" sz="1800" i="1" dirty="0"/>
              <a:t>Rep Handler 2</a:t>
            </a:r>
            <a:r>
              <a:rPr lang="en-GB" sz="1800" dirty="0"/>
              <a:t>, there are two </a:t>
            </a:r>
            <a:r>
              <a:rPr lang="en-GB" sz="1800" i="1" dirty="0"/>
              <a:t>CR RTA Team Leaders</a:t>
            </a:r>
            <a:r>
              <a:rPr lang="en-GB" sz="1800" dirty="0"/>
              <a:t>:  </a:t>
            </a:r>
            <a:r>
              <a:rPr lang="en-GB" sz="1800" i="1" dirty="0"/>
              <a:t>Rep Team Leader 1 </a:t>
            </a:r>
            <a:r>
              <a:rPr lang="en-GB" sz="1800" dirty="0"/>
              <a:t>and </a:t>
            </a:r>
            <a:r>
              <a:rPr lang="en-GB" sz="1800" i="1" dirty="0"/>
              <a:t>Rep Team Leader 2</a:t>
            </a:r>
            <a:r>
              <a:rPr lang="en-GB" sz="1800" dirty="0"/>
              <a:t>.</a:t>
            </a:r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Notes:  The organisation is only handling RTA claims.  The same rules apply if the organisation is handling ELPL claims and the </a:t>
            </a:r>
            <a:r>
              <a:rPr lang="en-GB" sz="1800" i="1" dirty="0"/>
              <a:t>CR ELPL Team Leader </a:t>
            </a:r>
            <a:r>
              <a:rPr lang="en-GB" sz="1800" dirty="0"/>
              <a:t>and</a:t>
            </a:r>
            <a:r>
              <a:rPr lang="en-GB" sz="1800" i="1" dirty="0"/>
              <a:t> CR ELPL Claim Handler </a:t>
            </a:r>
            <a:r>
              <a:rPr lang="en-GB" sz="1800" dirty="0"/>
              <a:t>profiles are used.</a:t>
            </a:r>
          </a:p>
        </p:txBody>
      </p:sp>
    </p:spTree>
    <p:extLst>
      <p:ext uri="{BB962C8B-B14F-4D97-AF65-F5344CB8AC3E}">
        <p14:creationId xmlns:p14="http://schemas.microsoft.com/office/powerpoint/2010/main" val="284078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43cec9d4-7357-44e9-aad3-d1ad27e6a2fe}" enabled="1" method="Privileged" siteId="{936109e5-933e-4961-900c-98c6e8c1f929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3013</TotalTime>
  <Words>1140</Words>
  <Application>Microsoft Office PowerPoint</Application>
  <PresentationFormat>On-screen Show (4:3)</PresentationFormat>
  <Paragraphs>157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keywords>Public Domain</cp:keywords>
  <cp:lastModifiedBy>Nathan Bridges</cp:lastModifiedBy>
  <cp:revision>142</cp:revision>
  <cp:lastPrinted>2013-05-29T14:26:10Z</cp:lastPrinted>
  <dcterms:created xsi:type="dcterms:W3CDTF">2012-08-16T17:54:39Z</dcterms:created>
  <dcterms:modified xsi:type="dcterms:W3CDTF">2024-07-12T12:07:03Z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81e0500a-7769-4279-9609-c77fad9f8244</vt:lpwstr>
  </property>
  <property fmtid="{D5CDD505-2E9C-101B-9397-08002B2CF9AE}" pid="3" name="Classification">
    <vt:lpwstr>PD</vt:lpwstr>
  </property>
  <property fmtid="{D5CDD505-2E9C-101B-9397-08002B2CF9AE}" pid="4" name="ClassificationContentMarkingFooterLocations">
    <vt:lpwstr>Office Theme:14</vt:lpwstr>
  </property>
  <property fmtid="{D5CDD505-2E9C-101B-9397-08002B2CF9AE}" pid="5" name="ClassificationContentMarkingFooterText">
    <vt:lpwstr>Confidential</vt:lpwstr>
  </property>
</Properties>
</file>