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24"/>
  </p:notesMasterIdLst>
  <p:sldIdLst>
    <p:sldId id="304" r:id="rId2"/>
    <p:sldId id="331" r:id="rId3"/>
    <p:sldId id="333" r:id="rId4"/>
    <p:sldId id="332" r:id="rId5"/>
    <p:sldId id="350" r:id="rId6"/>
    <p:sldId id="316" r:id="rId7"/>
    <p:sldId id="319" r:id="rId8"/>
    <p:sldId id="335" r:id="rId9"/>
    <p:sldId id="334" r:id="rId10"/>
    <p:sldId id="336" r:id="rId11"/>
    <p:sldId id="337" r:id="rId12"/>
    <p:sldId id="341" r:id="rId13"/>
    <p:sldId id="342" r:id="rId14"/>
    <p:sldId id="340" r:id="rId15"/>
    <p:sldId id="339" r:id="rId16"/>
    <p:sldId id="345" r:id="rId17"/>
    <p:sldId id="344" r:id="rId18"/>
    <p:sldId id="338" r:id="rId19"/>
    <p:sldId id="348" r:id="rId20"/>
    <p:sldId id="347" r:id="rId21"/>
    <p:sldId id="349" r:id="rId22"/>
    <p:sldId id="346"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8332"/>
    <a:srgbClr val="196DB2"/>
    <a:srgbClr val="6D6F74"/>
    <a:srgbClr val="00AA4F"/>
    <a:srgbClr val="FF0066"/>
    <a:srgbClr val="1B4E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7" autoAdjust="0"/>
    <p:restoredTop sz="86203" autoAdjust="0"/>
  </p:normalViewPr>
  <p:slideViewPr>
    <p:cSldViewPr snapToGrid="0" snapToObjects="1">
      <p:cViewPr varScale="1">
        <p:scale>
          <a:sx n="80" d="100"/>
          <a:sy n="80" d="100"/>
        </p:scale>
        <p:origin x="846" y="3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han Bridges" userId="3f6496da-1794-42bd-914c-1ceb8cd44af2" providerId="ADAL" clId="{8A289D08-7CA2-49AC-A1DC-C4F6E081B12B}"/>
    <pc:docChg chg="modSld">
      <pc:chgData name="Nathan Bridges" userId="3f6496da-1794-42bd-914c-1ceb8cd44af2" providerId="ADAL" clId="{8A289D08-7CA2-49AC-A1DC-C4F6E081B12B}" dt="2024-07-12T12:27:23.827" v="9" actId="20577"/>
      <pc:docMkLst>
        <pc:docMk/>
      </pc:docMkLst>
      <pc:sldChg chg="modSp mod">
        <pc:chgData name="Nathan Bridges" userId="3f6496da-1794-42bd-914c-1ceb8cd44af2" providerId="ADAL" clId="{8A289D08-7CA2-49AC-A1DC-C4F6E081B12B}" dt="2024-07-12T12:27:23.827" v="9" actId="20577"/>
        <pc:sldMkLst>
          <pc:docMk/>
          <pc:sldMk cId="2840786078" sldId="304"/>
        </pc:sldMkLst>
        <pc:spChg chg="mod">
          <ac:chgData name="Nathan Bridges" userId="3f6496da-1794-42bd-914c-1ceb8cd44af2" providerId="ADAL" clId="{8A289D08-7CA2-49AC-A1DC-C4F6E081B12B}" dt="2024-07-12T12:27:23.827" v="9" actId="20577"/>
          <ac:spMkLst>
            <pc:docMk/>
            <pc:sldMk cId="2840786078" sldId="304"/>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fontAlgn="auto">
              <a:spcBef>
                <a:spcPts val="0"/>
              </a:spcBef>
              <a:spcAft>
                <a:spcPts val="0"/>
              </a:spcAft>
              <a:defRPr sz="1300">
                <a:latin typeface="+mn-lt"/>
                <a:cs typeface="+mn-cs"/>
              </a:defRPr>
            </a:lvl1pPr>
          </a:lstStyle>
          <a:p>
            <a:pPr>
              <a:defRPr/>
            </a:pPr>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fontAlgn="auto">
              <a:spcBef>
                <a:spcPts val="0"/>
              </a:spcBef>
              <a:spcAft>
                <a:spcPts val="0"/>
              </a:spcAft>
              <a:defRPr sz="1300">
                <a:latin typeface="+mn-lt"/>
                <a:cs typeface="+mn-cs"/>
              </a:defRPr>
            </a:lvl1pPr>
          </a:lstStyle>
          <a:p>
            <a:pPr>
              <a:defRPr/>
            </a:pPr>
            <a:fld id="{4885077A-2C01-4113-A3B7-C9E281F89981}" type="datetimeFigureOut">
              <a:rPr lang="en-US"/>
              <a:pPr>
                <a:defRPr/>
              </a:pPr>
              <a:t>7/12/2024</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en-US" noProof="0"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fontAlgn="auto">
              <a:spcBef>
                <a:spcPts val="0"/>
              </a:spcBef>
              <a:spcAft>
                <a:spcPts val="0"/>
              </a:spcAft>
              <a:defRPr sz="13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fontAlgn="auto">
              <a:spcBef>
                <a:spcPts val="0"/>
              </a:spcBef>
              <a:spcAft>
                <a:spcPts val="0"/>
              </a:spcAft>
              <a:defRPr sz="1300">
                <a:latin typeface="+mn-lt"/>
                <a:cs typeface="+mn-cs"/>
              </a:defRPr>
            </a:lvl1pPr>
          </a:lstStyle>
          <a:p>
            <a:pPr>
              <a:defRPr/>
            </a:pPr>
            <a:fld id="{EC9F367D-4C70-40F0-B6CA-F8510EC76475}" type="slidenum">
              <a:rPr lang="en-US"/>
              <a:pPr>
                <a:defRPr/>
              </a:pPr>
              <a:t>‹#›</a:t>
            </a:fld>
            <a:endParaRPr lang="en-US" dirty="0"/>
          </a:p>
        </p:txBody>
      </p:sp>
    </p:spTree>
    <p:extLst>
      <p:ext uri="{BB962C8B-B14F-4D97-AF65-F5344CB8AC3E}">
        <p14:creationId xmlns:p14="http://schemas.microsoft.com/office/powerpoint/2010/main" val="57859185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1</a:t>
            </a:fld>
            <a:endParaRPr lang="en-US" dirty="0"/>
          </a:p>
        </p:txBody>
      </p:sp>
    </p:spTree>
    <p:extLst>
      <p:ext uri="{BB962C8B-B14F-4D97-AF65-F5344CB8AC3E}">
        <p14:creationId xmlns:p14="http://schemas.microsoft.com/office/powerpoint/2010/main" val="3637797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21</a:t>
            </a:fld>
            <a:endParaRPr lang="en-US" dirty="0"/>
          </a:p>
        </p:txBody>
      </p:sp>
    </p:spTree>
    <p:extLst>
      <p:ext uri="{BB962C8B-B14F-4D97-AF65-F5344CB8AC3E}">
        <p14:creationId xmlns:p14="http://schemas.microsoft.com/office/powerpoint/2010/main" val="242390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5</a:t>
            </a:fld>
            <a:endParaRPr lang="en-US" dirty="0"/>
          </a:p>
        </p:txBody>
      </p:sp>
    </p:spTree>
    <p:extLst>
      <p:ext uri="{BB962C8B-B14F-4D97-AF65-F5344CB8AC3E}">
        <p14:creationId xmlns:p14="http://schemas.microsoft.com/office/powerpoint/2010/main" val="96004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6</a:t>
            </a:fld>
            <a:endParaRPr lang="en-US" dirty="0"/>
          </a:p>
        </p:txBody>
      </p:sp>
    </p:spTree>
    <p:extLst>
      <p:ext uri="{BB962C8B-B14F-4D97-AF65-F5344CB8AC3E}">
        <p14:creationId xmlns:p14="http://schemas.microsoft.com/office/powerpoint/2010/main" val="311265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Same or</a:t>
            </a:r>
            <a:r>
              <a:rPr lang="en-GB" baseline="0" dirty="0"/>
              <a:t> different branches?</a:t>
            </a:r>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7</a:t>
            </a:fld>
            <a:endParaRPr lang="en-US" dirty="0"/>
          </a:p>
        </p:txBody>
      </p:sp>
    </p:spTree>
    <p:extLst>
      <p:ext uri="{BB962C8B-B14F-4D97-AF65-F5344CB8AC3E}">
        <p14:creationId xmlns:p14="http://schemas.microsoft.com/office/powerpoint/2010/main" val="363779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9</a:t>
            </a:fld>
            <a:endParaRPr lang="en-US" dirty="0"/>
          </a:p>
        </p:txBody>
      </p:sp>
    </p:spTree>
    <p:extLst>
      <p:ext uri="{BB962C8B-B14F-4D97-AF65-F5344CB8AC3E}">
        <p14:creationId xmlns:p14="http://schemas.microsoft.com/office/powerpoint/2010/main" val="1137908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12</a:t>
            </a:fld>
            <a:endParaRPr lang="en-US" dirty="0"/>
          </a:p>
        </p:txBody>
      </p:sp>
    </p:spTree>
    <p:extLst>
      <p:ext uri="{BB962C8B-B14F-4D97-AF65-F5344CB8AC3E}">
        <p14:creationId xmlns:p14="http://schemas.microsoft.com/office/powerpoint/2010/main" val="113790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15</a:t>
            </a:fld>
            <a:endParaRPr lang="en-US" dirty="0"/>
          </a:p>
        </p:txBody>
      </p:sp>
    </p:spTree>
    <p:extLst>
      <p:ext uri="{BB962C8B-B14F-4D97-AF65-F5344CB8AC3E}">
        <p14:creationId xmlns:p14="http://schemas.microsoft.com/office/powerpoint/2010/main" val="2697898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17</a:t>
            </a:fld>
            <a:endParaRPr lang="en-US" dirty="0"/>
          </a:p>
        </p:txBody>
      </p:sp>
    </p:spTree>
    <p:extLst>
      <p:ext uri="{BB962C8B-B14F-4D97-AF65-F5344CB8AC3E}">
        <p14:creationId xmlns:p14="http://schemas.microsoft.com/office/powerpoint/2010/main" val="3526951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highlight>
                  <a:srgbClr val="FFFF00"/>
                </a:highlight>
              </a:rPr>
              <a:t>Test this scenario – Not sure about Team Leader 1 and Claim handler 1 not being able to search for it…</a:t>
            </a:r>
          </a:p>
        </p:txBody>
      </p:sp>
      <p:sp>
        <p:nvSpPr>
          <p:cNvPr id="4" name="Slide Number Placeholder 3"/>
          <p:cNvSpPr>
            <a:spLocks noGrp="1"/>
          </p:cNvSpPr>
          <p:nvPr>
            <p:ph type="sldNum" sz="quarter" idx="10"/>
          </p:nvPr>
        </p:nvSpPr>
        <p:spPr/>
        <p:txBody>
          <a:bodyPr/>
          <a:lstStyle/>
          <a:p>
            <a:pPr>
              <a:defRPr/>
            </a:pPr>
            <a:fld id="{EC9F367D-4C70-40F0-B6CA-F8510EC76475}" type="slidenum">
              <a:rPr lang="en-US" smtClean="0"/>
              <a:pPr>
                <a:defRPr/>
              </a:pPr>
              <a:t>18</a:t>
            </a:fld>
            <a:endParaRPr lang="en-US" dirty="0"/>
          </a:p>
        </p:txBody>
      </p:sp>
    </p:spTree>
    <p:extLst>
      <p:ext uri="{BB962C8B-B14F-4D97-AF65-F5344CB8AC3E}">
        <p14:creationId xmlns:p14="http://schemas.microsoft.com/office/powerpoint/2010/main" val="2398334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A0FA161-9E76-4260-A0EA-F93DC9394CCD}" type="datetime1">
              <a:rPr lang="en-GB" smtClean="0"/>
              <a:pPr/>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74951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2E1987-E0B1-472E-B72E-2C30797AF027}" type="datetime1">
              <a:rPr lang="en-GB" smtClean="0"/>
              <a:pPr/>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283379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2EF03E-FB94-4E94-9D83-2046D1E3D9CA}" type="datetime1">
              <a:rPr lang="en-GB" smtClean="0"/>
              <a:pPr/>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389164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11" descr="claims LTD background.jpg"/>
          <p:cNvPicPr>
            <a:picLocks noChangeAspect="1"/>
          </p:cNvPicPr>
          <p:nvPr userDrawn="1"/>
        </p:nvPicPr>
        <p:blipFill>
          <a:blip r:embed="rId2"/>
          <a:srcRect l="1704" t="2094" r="8977"/>
          <a:stretch>
            <a:fillRect/>
          </a:stretch>
        </p:blipFill>
        <p:spPr bwMode="auto">
          <a:xfrm>
            <a:off x="0" y="0"/>
            <a:ext cx="9144000" cy="6853238"/>
          </a:xfrm>
          <a:prstGeom prst="rect">
            <a:avLst/>
          </a:prstGeom>
          <a:noFill/>
          <a:ln w="9525">
            <a:noFill/>
            <a:miter lim="800000"/>
            <a:headEnd/>
            <a:tailEnd/>
          </a:ln>
        </p:spPr>
      </p:pic>
      <p:sp>
        <p:nvSpPr>
          <p:cNvPr id="4" name="Rectangle 4"/>
          <p:cNvSpPr/>
          <p:nvPr userDrawn="1"/>
        </p:nvSpPr>
        <p:spPr>
          <a:xfrm>
            <a:off x="0" y="6630988"/>
            <a:ext cx="9144000" cy="227012"/>
          </a:xfrm>
          <a:prstGeom prst="rect">
            <a:avLst/>
          </a:prstGeom>
          <a:solidFill>
            <a:srgbClr val="E7833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itle 1"/>
          <p:cNvSpPr>
            <a:spLocks noGrp="1"/>
          </p:cNvSpPr>
          <p:nvPr>
            <p:ph type="title"/>
          </p:nvPr>
        </p:nvSpPr>
        <p:spPr>
          <a:xfrm>
            <a:off x="345931" y="1640029"/>
            <a:ext cx="5842434" cy="888642"/>
          </a:xfrm>
          <a:prstGeom prst="rect">
            <a:avLst/>
          </a:prstGeom>
        </p:spPr>
        <p:txBody>
          <a:bodyPr/>
          <a:lstStyle>
            <a:lvl1pPr algn="l">
              <a:defRPr sz="3600" b="1" i="0" baseline="0">
                <a:solidFill>
                  <a:srgbClr val="E78332"/>
                </a:solidFill>
                <a:latin typeface="Arial"/>
                <a:cs typeface="Arial"/>
              </a:defRPr>
            </a:lvl1pPr>
          </a:lstStyle>
          <a:p>
            <a:r>
              <a:rPr lang="en-US" dirty="0"/>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Picture 5" descr="icon.jpg"/>
          <p:cNvPicPr>
            <a:picLocks noChangeAspect="1"/>
          </p:cNvPicPr>
          <p:nvPr userDrawn="1"/>
        </p:nvPicPr>
        <p:blipFill>
          <a:blip r:embed="rId2"/>
          <a:srcRect/>
          <a:stretch>
            <a:fillRect/>
          </a:stretch>
        </p:blipFill>
        <p:spPr bwMode="auto">
          <a:xfrm>
            <a:off x="3773488" y="1411288"/>
            <a:ext cx="1722437" cy="1681162"/>
          </a:xfrm>
          <a:prstGeom prst="rect">
            <a:avLst/>
          </a:prstGeom>
          <a:noFill/>
          <a:ln w="9525">
            <a:noFill/>
            <a:miter lim="800000"/>
            <a:headEnd/>
            <a:tailEnd/>
          </a:ln>
        </p:spPr>
      </p:pic>
      <p:sp>
        <p:nvSpPr>
          <p:cNvPr id="5" name="Title 1"/>
          <p:cNvSpPr>
            <a:spLocks noGrp="1"/>
          </p:cNvSpPr>
          <p:nvPr>
            <p:ph type="title"/>
          </p:nvPr>
        </p:nvSpPr>
        <p:spPr>
          <a:xfrm>
            <a:off x="1039090" y="3331152"/>
            <a:ext cx="7301345" cy="836757"/>
          </a:xfrm>
          <a:prstGeom prst="rect">
            <a:avLst/>
          </a:prstGeom>
        </p:spPr>
        <p:txBody>
          <a:bodyPr/>
          <a:lstStyle>
            <a:lvl1pPr algn="ctr">
              <a:defRPr sz="3200" b="1" i="0">
                <a:solidFill>
                  <a:srgbClr val="E78332"/>
                </a:solidFill>
                <a:latin typeface="Arial"/>
                <a:cs typeface="Arial"/>
              </a:defRPr>
            </a:lvl1pPr>
          </a:lstStyle>
          <a:p>
            <a:r>
              <a:rPr lang="en-US" dirty="0"/>
              <a:t>Click to edit Master title style</a:t>
            </a:r>
          </a:p>
        </p:txBody>
      </p:sp>
      <p:sp>
        <p:nvSpPr>
          <p:cNvPr id="4" name="Slide Number Placeholder 4"/>
          <p:cNvSpPr>
            <a:spLocks noGrp="1"/>
          </p:cNvSpPr>
          <p:nvPr>
            <p:ph type="sldNum" sz="quarter" idx="10"/>
          </p:nvPr>
        </p:nvSpPr>
        <p:spPr>
          <a:xfrm>
            <a:off x="6680200" y="6356350"/>
            <a:ext cx="2233613" cy="365125"/>
          </a:xfrm>
        </p:spPr>
        <p:txBody>
          <a:bodyPr/>
          <a:lstStyle>
            <a:lvl1pPr>
              <a:defRPr/>
            </a:lvl1pPr>
          </a:lstStyle>
          <a:p>
            <a:pPr>
              <a:defRPr/>
            </a:pPr>
            <a:fld id="{214815EA-C445-48DA-ACE2-8373FF1BF61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0420FE5-3474-435C-A1C9-E880EB01447C}" type="datetime1">
              <a:rPr lang="en-GB" smtClean="0"/>
              <a:pPr/>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64640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6EACD7-9430-4B7C-BB7E-01F1C1140D61}" type="datetime1">
              <a:rPr lang="en-GB" smtClean="0"/>
              <a:pPr/>
              <a:t>12/07/2024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424011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C31173-2CD1-4425-BC43-A63871EC50D7}" type="datetime1">
              <a:rPr lang="en-GB" smtClean="0"/>
              <a:pPr/>
              <a:t>12/07/2024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134168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4D1B17D-1E72-4F33-B62C-84D542157DA5}" type="datetime1">
              <a:rPr lang="en-GB" smtClean="0"/>
              <a:pPr/>
              <a:t>12/07/2024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2687932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85A92F-E552-45BF-B22F-9F4E16D821C5}" type="datetime1">
              <a:rPr lang="en-GB" smtClean="0"/>
              <a:pPr/>
              <a:t>12/07/2024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2134801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1C761-21CB-4CD0-9856-275362CCE3DA}" type="datetime1">
              <a:rPr lang="en-GB" smtClean="0"/>
              <a:pPr/>
              <a:t>12/07/2024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612065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509AC-19D5-4B94-B0AE-61033418191A}" type="datetime1">
              <a:rPr lang="en-GB" smtClean="0"/>
              <a:pPr/>
              <a:t>12/07/2024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169135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232E85-E3DA-4B38-AAC0-625F58E60890}" type="datetime1">
              <a:rPr lang="en-GB" smtClean="0"/>
              <a:pPr/>
              <a:t>12/07/2024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defRPr/>
            </a:pPr>
            <a:fld id="{E7561C99-A235-4BD0-AC3B-2BEED5817CF8}" type="slidenum">
              <a:rPr lang="en-US" smtClean="0"/>
              <a:pPr>
                <a:defRPr/>
              </a:pPr>
              <a:t>‹#›</a:t>
            </a:fld>
            <a:endParaRPr lang="en-US" dirty="0"/>
          </a:p>
        </p:txBody>
      </p:sp>
    </p:spTree>
    <p:extLst>
      <p:ext uri="{BB962C8B-B14F-4D97-AF65-F5344CB8AC3E}">
        <p14:creationId xmlns:p14="http://schemas.microsoft.com/office/powerpoint/2010/main" val="2703410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6BE6E-320C-4CD8-8809-95C69A62D702}" type="datetime1">
              <a:rPr lang="en-GB" smtClean="0"/>
              <a:pPr/>
              <a:t>12/07/2024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561C99-A235-4BD0-AC3B-2BEED5817CF8}" type="slidenum">
              <a:rPr lang="en-US" smtClean="0"/>
              <a:pPr>
                <a:defRPr/>
              </a:pPr>
              <a:t>‹#›</a:t>
            </a:fld>
            <a:endParaRPr lang="en-US" dirty="0"/>
          </a:p>
        </p:txBody>
      </p:sp>
      <p:sp>
        <p:nvSpPr>
          <p:cNvPr id="7" name="Rectangle 6"/>
          <p:cNvSpPr/>
          <p:nvPr userDrawn="1"/>
        </p:nvSpPr>
        <p:spPr>
          <a:xfrm>
            <a:off x="0" y="0"/>
            <a:ext cx="9144000" cy="6742113"/>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n>
                <a:solidFill>
                  <a:schemeClr val="bg1"/>
                </a:solidFill>
              </a:ln>
              <a:solidFill>
                <a:schemeClr val="bg1">
                  <a:lumMod val="95000"/>
                </a:schemeClr>
              </a:solidFill>
            </a:endParaRPr>
          </a:p>
        </p:txBody>
      </p:sp>
      <p:pic>
        <p:nvPicPr>
          <p:cNvPr id="8" name="Picture 1" descr="Caims Portal LTD Logo.png"/>
          <p:cNvPicPr>
            <a:picLocks noChangeAspect="1"/>
          </p:cNvPicPr>
          <p:nvPr userDrawn="1"/>
        </p:nvPicPr>
        <p:blipFill>
          <a:blip r:embed="rId15"/>
          <a:srcRect/>
          <a:stretch>
            <a:fillRect/>
          </a:stretch>
        </p:blipFill>
        <p:spPr bwMode="auto">
          <a:xfrm>
            <a:off x="5265738" y="230188"/>
            <a:ext cx="3600450" cy="249237"/>
          </a:xfrm>
          <a:prstGeom prst="rect">
            <a:avLst/>
          </a:prstGeom>
          <a:noFill/>
          <a:ln w="9525">
            <a:noFill/>
            <a:miter lim="800000"/>
            <a:headEnd/>
            <a:tailEnd/>
          </a:ln>
        </p:spPr>
      </p:pic>
      <p:sp>
        <p:nvSpPr>
          <p:cNvPr id="9" name="Rectangle 8"/>
          <p:cNvSpPr/>
          <p:nvPr userDrawn="1"/>
        </p:nvSpPr>
        <p:spPr>
          <a:xfrm>
            <a:off x="306388" y="661988"/>
            <a:ext cx="8559800" cy="553878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n>
                <a:solidFill>
                  <a:schemeClr val="bg1"/>
                </a:solidFill>
              </a:ln>
              <a:solidFill>
                <a:schemeClr val="bg1">
                  <a:lumMod val="95000"/>
                </a:schemeClr>
              </a:solidFill>
            </a:endParaRPr>
          </a:p>
        </p:txBody>
      </p:sp>
      <p:pic>
        <p:nvPicPr>
          <p:cNvPr id="10" name="Picture 11" descr="backgorund.jpg"/>
          <p:cNvPicPr>
            <a:picLocks noChangeAspect="1"/>
          </p:cNvPicPr>
          <p:nvPr userDrawn="1"/>
        </p:nvPicPr>
        <p:blipFill>
          <a:blip r:embed="rId16"/>
          <a:srcRect l="40572" r="4546"/>
          <a:stretch>
            <a:fillRect/>
          </a:stretch>
        </p:blipFill>
        <p:spPr bwMode="auto">
          <a:xfrm>
            <a:off x="3848100" y="839788"/>
            <a:ext cx="5018088" cy="5360987"/>
          </a:xfrm>
          <a:prstGeom prst="rect">
            <a:avLst/>
          </a:prstGeom>
          <a:noFill/>
          <a:ln w="9525">
            <a:noFill/>
            <a:miter lim="800000"/>
            <a:headEnd/>
            <a:tailEnd/>
          </a:ln>
        </p:spPr>
      </p:pic>
      <p:sp>
        <p:nvSpPr>
          <p:cNvPr id="11" name="Rectangle 10"/>
          <p:cNvSpPr/>
          <p:nvPr userDrawn="1"/>
        </p:nvSpPr>
        <p:spPr>
          <a:xfrm>
            <a:off x="0" y="6356350"/>
            <a:ext cx="9144000" cy="501650"/>
          </a:xfrm>
          <a:prstGeom prst="rect">
            <a:avLst/>
          </a:prstGeom>
          <a:solidFill>
            <a:srgbClr val="E78332"/>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extBox 11"/>
          <p:cNvSpPr txBox="1"/>
          <p:nvPr userDrawn="1"/>
        </p:nvSpPr>
        <p:spPr>
          <a:xfrm>
            <a:off x="295275" y="6419850"/>
            <a:ext cx="2147888" cy="307975"/>
          </a:xfrm>
          <a:prstGeom prst="rect">
            <a:avLst/>
          </a:prstGeom>
          <a:noFill/>
        </p:spPr>
        <p:txBody>
          <a:bodyPr>
            <a:spAutoFit/>
          </a:bodyPr>
          <a:lstStyle/>
          <a:p>
            <a:pPr fontAlgn="auto">
              <a:spcBef>
                <a:spcPts val="0"/>
              </a:spcBef>
              <a:spcAft>
                <a:spcPts val="0"/>
              </a:spcAft>
              <a:defRPr/>
            </a:pPr>
            <a:r>
              <a:rPr lang="en-US" sz="1400" dirty="0">
                <a:solidFill>
                  <a:schemeClr val="bg1"/>
                </a:solidFill>
                <a:latin typeface="Arial"/>
                <a:cs typeface="Arial"/>
              </a:rPr>
              <a:t>www.claimsportal.org.uk</a:t>
            </a:r>
          </a:p>
        </p:txBody>
      </p:sp>
      <p:sp>
        <p:nvSpPr>
          <p:cNvPr id="14" name="TextBox 13">
            <a:extLst>
              <a:ext uri="{FF2B5EF4-FFF2-40B4-BE49-F238E27FC236}">
                <a16:creationId xmlns:a16="http://schemas.microsoft.com/office/drawing/2014/main" id="{941FCF0B-0104-B49B-5FF9-8452A94F39F0}"/>
              </a:ext>
            </a:extLst>
          </p:cNvPr>
          <p:cNvSpPr txBox="1"/>
          <p:nvPr userDrawn="1">
            <p:extLst>
              <p:ext uri="{1162E1C5-73C7-4A58-AE30-91384D911F3F}">
                <p184:classification xmlns:p184="http://schemas.microsoft.com/office/powerpoint/2018/4/main" val="ftr"/>
              </p:ext>
            </p:extLst>
          </p:nvPr>
        </p:nvSpPr>
        <p:spPr>
          <a:xfrm>
            <a:off x="8447088" y="6545580"/>
            <a:ext cx="528637" cy="121920"/>
          </a:xfrm>
          <a:prstGeom prst="rect">
            <a:avLst/>
          </a:prstGeom>
        </p:spPr>
        <p:txBody>
          <a:bodyPr horzOverflow="overflow" lIns="0" tIns="0" rIns="0" bIns="0">
            <a:spAutoFit/>
          </a:bodyPr>
          <a:lstStyle/>
          <a:p>
            <a:pPr algn="l"/>
            <a:r>
              <a:rPr lang="en-GB" sz="800">
                <a:solidFill>
                  <a:srgbClr val="0000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109631495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70" r:id="rId12"/>
    <p:sldLayoutId id="2147483672"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1</a:t>
            </a:fld>
            <a:endParaRPr lang="en-US" dirty="0">
              <a:solidFill>
                <a:schemeClr val="bg1"/>
              </a:solidFill>
            </a:endParaRPr>
          </a:p>
        </p:txBody>
      </p:sp>
      <p:sp>
        <p:nvSpPr>
          <p:cNvPr id="6" name="TextBox 5"/>
          <p:cNvSpPr txBox="1"/>
          <p:nvPr/>
        </p:nvSpPr>
        <p:spPr>
          <a:xfrm>
            <a:off x="733646" y="1377223"/>
            <a:ext cx="7995683" cy="1231106"/>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800" b="1" dirty="0"/>
              <a:t>Visibility of claims in the Claims Portal:</a:t>
            </a:r>
          </a:p>
          <a:p>
            <a:pPr algn="l"/>
            <a:r>
              <a:rPr lang="en-GB" sz="1400" dirty="0">
                <a:solidFill>
                  <a:srgbClr val="196DB2"/>
                </a:solidFill>
              </a:rPr>
              <a:t>Updated May 2024:  New symbols introduced; types of user profiles updated; scenarios updated</a:t>
            </a:r>
          </a:p>
          <a:p>
            <a:pPr algn="l"/>
            <a:endParaRPr lang="en-GB" sz="600" b="1" dirty="0">
              <a:solidFill>
                <a:srgbClr val="196DB2"/>
              </a:solidFill>
            </a:endParaRPr>
          </a:p>
          <a:p>
            <a:pPr algn="l"/>
            <a:endParaRPr lang="en-GB" sz="600" b="1" dirty="0"/>
          </a:p>
          <a:p>
            <a:pPr algn="l"/>
            <a:r>
              <a:rPr lang="en-GB" sz="2000" dirty="0"/>
              <a:t>A guide for Compensators</a:t>
            </a:r>
            <a:endParaRPr lang="en-US" sz="2000" dirty="0"/>
          </a:p>
        </p:txBody>
      </p:sp>
      <p:sp>
        <p:nvSpPr>
          <p:cNvPr id="4" name="TextBox 3"/>
          <p:cNvSpPr txBox="1"/>
          <p:nvPr/>
        </p:nvSpPr>
        <p:spPr>
          <a:xfrm>
            <a:off x="765548" y="3036784"/>
            <a:ext cx="7995683" cy="2862322"/>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000" dirty="0"/>
              <a:t>This guide provides an overview of the profiles available to Compensators.  </a:t>
            </a:r>
          </a:p>
          <a:p>
            <a:pPr algn="l"/>
            <a:r>
              <a:rPr lang="en-GB" sz="2000" dirty="0"/>
              <a:t>It shows how actions taken by claim handlers affect the visibility of claims and covers the following scenarios:</a:t>
            </a:r>
          </a:p>
          <a:p>
            <a:pPr algn="l"/>
            <a:r>
              <a:rPr lang="en-GB" sz="2000" dirty="0">
                <a:solidFill>
                  <a:srgbClr val="196DB2"/>
                </a:solidFill>
              </a:rPr>
              <a:t>1</a:t>
            </a:r>
            <a:r>
              <a:rPr lang="en-GB" sz="2000" dirty="0"/>
              <a:t> – Claim is not allocated to a specific user</a:t>
            </a:r>
          </a:p>
          <a:p>
            <a:pPr algn="l"/>
            <a:r>
              <a:rPr lang="en-GB" sz="2000" dirty="0">
                <a:solidFill>
                  <a:srgbClr val="196DB2"/>
                </a:solidFill>
              </a:rPr>
              <a:t>2</a:t>
            </a:r>
            <a:r>
              <a:rPr lang="en-GB" sz="2000" dirty="0"/>
              <a:t> – Claim is allocated to specific Branch</a:t>
            </a:r>
          </a:p>
          <a:p>
            <a:pPr algn="l"/>
            <a:r>
              <a:rPr lang="en-GB" sz="2000" dirty="0">
                <a:solidFill>
                  <a:srgbClr val="196DB2"/>
                </a:solidFill>
              </a:rPr>
              <a:t>3</a:t>
            </a:r>
            <a:r>
              <a:rPr lang="en-GB" sz="2000" dirty="0"/>
              <a:t> – Claim is accepted by a Comp Branch Claim Handler</a:t>
            </a:r>
          </a:p>
          <a:p>
            <a:pPr algn="l"/>
            <a:r>
              <a:rPr lang="en-GB" sz="2000" dirty="0">
                <a:solidFill>
                  <a:srgbClr val="196DB2"/>
                </a:solidFill>
              </a:rPr>
              <a:t>4</a:t>
            </a:r>
            <a:r>
              <a:rPr lang="en-GB" sz="2000" dirty="0"/>
              <a:t> – Claim response is returned to the Claimant Representative</a:t>
            </a:r>
          </a:p>
          <a:p>
            <a:pPr algn="l"/>
            <a:r>
              <a:rPr lang="en-GB" sz="2000" dirty="0">
                <a:solidFill>
                  <a:srgbClr val="196DB2"/>
                </a:solidFill>
              </a:rPr>
              <a:t>5</a:t>
            </a:r>
            <a:r>
              <a:rPr lang="en-GB" sz="2000" dirty="0"/>
              <a:t> – Claim response is allocated to a specific claim handler</a:t>
            </a:r>
          </a:p>
        </p:txBody>
      </p:sp>
    </p:spTree>
    <p:extLst>
      <p:ext uri="{BB962C8B-B14F-4D97-AF65-F5344CB8AC3E}">
        <p14:creationId xmlns:p14="http://schemas.microsoft.com/office/powerpoint/2010/main" val="284078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10</a:t>
            </a:fld>
            <a:endParaRPr lang="en-US" dirty="0">
              <a:solidFill>
                <a:schemeClr val="bg1"/>
              </a:solidFill>
            </a:endParaRPr>
          </a:p>
        </p:txBody>
      </p:sp>
      <p:sp>
        <p:nvSpPr>
          <p:cNvPr id="5" name="Rectangle 4"/>
          <p:cNvSpPr>
            <a:spLocks noChangeArrowheads="1"/>
          </p:cNvSpPr>
          <p:nvPr/>
        </p:nvSpPr>
        <p:spPr bwMode="auto">
          <a:xfrm>
            <a:off x="603049" y="115618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CR1</a:t>
            </a:r>
          </a:p>
        </p:txBody>
      </p:sp>
      <p:sp>
        <p:nvSpPr>
          <p:cNvPr id="6" name="Rectangle 8"/>
          <p:cNvSpPr>
            <a:spLocks noChangeArrowheads="1"/>
          </p:cNvSpPr>
          <p:nvPr/>
        </p:nvSpPr>
        <p:spPr bwMode="auto">
          <a:xfrm>
            <a:off x="603049" y="158798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Branch1</a:t>
            </a:r>
          </a:p>
        </p:txBody>
      </p:sp>
      <p:cxnSp>
        <p:nvCxnSpPr>
          <p:cNvPr id="8" name="AutoShape 10"/>
          <p:cNvCxnSpPr>
            <a:cxnSpLocks noChangeShapeType="1"/>
          </p:cNvCxnSpPr>
          <p:nvPr/>
        </p:nvCxnSpPr>
        <p:spPr bwMode="auto">
          <a:xfrm>
            <a:off x="1215030" y="144351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Rectangle 5"/>
          <p:cNvSpPr>
            <a:spLocks noChangeArrowheads="1"/>
          </p:cNvSpPr>
          <p:nvPr/>
        </p:nvSpPr>
        <p:spPr bwMode="auto">
          <a:xfrm>
            <a:off x="4910184" y="118797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E78332"/>
                </a:solidFill>
              </a:rPr>
              <a:t>Compensator</a:t>
            </a:r>
          </a:p>
        </p:txBody>
      </p:sp>
      <p:sp>
        <p:nvSpPr>
          <p:cNvPr id="10" name="Rectangle 6"/>
          <p:cNvSpPr>
            <a:spLocks noChangeArrowheads="1"/>
          </p:cNvSpPr>
          <p:nvPr/>
        </p:nvSpPr>
        <p:spPr bwMode="auto">
          <a:xfrm>
            <a:off x="699345" y="268635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1 (Central Point)</a:t>
            </a:r>
          </a:p>
        </p:txBody>
      </p:sp>
      <p:sp>
        <p:nvSpPr>
          <p:cNvPr id="19" name="Flowchart: Document 18"/>
          <p:cNvSpPr/>
          <p:nvPr/>
        </p:nvSpPr>
        <p:spPr>
          <a:xfrm>
            <a:off x="2923521" y="1082727"/>
            <a:ext cx="866899" cy="620618"/>
          </a:xfrm>
          <a:prstGeom prst="flowChartDocument">
            <a:avLst/>
          </a:prstGeom>
          <a:no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78332"/>
                </a:solidFill>
                <a:latin typeface="Arial" pitchFamily="34" charset="0"/>
                <a:cs typeface="Arial" pitchFamily="34" charset="0"/>
              </a:rPr>
              <a:t>CNF</a:t>
            </a:r>
          </a:p>
        </p:txBody>
      </p:sp>
      <p:cxnSp>
        <p:nvCxnSpPr>
          <p:cNvPr id="20" name="Elbow Connector 19"/>
          <p:cNvCxnSpPr>
            <a:stCxn id="9" idx="2"/>
            <a:endCxn id="10" idx="0"/>
          </p:cNvCxnSpPr>
          <p:nvPr/>
        </p:nvCxnSpPr>
        <p:spPr>
          <a:xfrm rot="5400000">
            <a:off x="3396587" y="327469"/>
            <a:ext cx="1209458" cy="3508315"/>
          </a:xfrm>
          <a:prstGeom prst="bentConnector3">
            <a:avLst>
              <a:gd name="adj1" fmla="val 50000"/>
            </a:avLst>
          </a:prstGeom>
          <a:ln w="9525">
            <a:solidFill>
              <a:srgbClr val="E78332"/>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5467351" y="268635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2 (Handling Point)</a:t>
            </a:r>
          </a:p>
        </p:txBody>
      </p:sp>
      <p:cxnSp>
        <p:nvCxnSpPr>
          <p:cNvPr id="22" name="Elbow Connector 21"/>
          <p:cNvCxnSpPr>
            <a:stCxn id="9" idx="2"/>
            <a:endCxn id="21" idx="0"/>
          </p:cNvCxnSpPr>
          <p:nvPr/>
        </p:nvCxnSpPr>
        <p:spPr>
          <a:xfrm rot="16200000" flipH="1">
            <a:off x="5780589" y="1451780"/>
            <a:ext cx="1209458" cy="12596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23" name="Flowchart: Document 22"/>
          <p:cNvSpPr/>
          <p:nvPr/>
        </p:nvSpPr>
        <p:spPr>
          <a:xfrm>
            <a:off x="3548816" y="1926471"/>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78332"/>
                </a:solidFill>
                <a:latin typeface="Arial" pitchFamily="34" charset="0"/>
                <a:cs typeface="Arial" pitchFamily="34" charset="0"/>
              </a:rPr>
              <a:t>CNF</a:t>
            </a:r>
          </a:p>
        </p:txBody>
      </p:sp>
      <p:cxnSp>
        <p:nvCxnSpPr>
          <p:cNvPr id="24" name="Straight Arrow Connector 23"/>
          <p:cNvCxnSpPr/>
          <p:nvPr/>
        </p:nvCxnSpPr>
        <p:spPr>
          <a:xfrm flipV="1">
            <a:off x="3944166" y="1332435"/>
            <a:ext cx="882679" cy="522"/>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915995" y="1343119"/>
            <a:ext cx="882679" cy="0"/>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sp>
        <p:nvSpPr>
          <p:cNvPr id="26" name="Text Box 28"/>
          <p:cNvSpPr txBox="1">
            <a:spLocks noChangeArrowheads="1"/>
          </p:cNvSpPr>
          <p:nvPr/>
        </p:nvSpPr>
        <p:spPr bwMode="auto">
          <a:xfrm>
            <a:off x="323849" y="3881586"/>
            <a:ext cx="8572501"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t>Claim Handlers continued…</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1a” can view and work on the claim because it is allocated to Branch 1, which is the branch the user is assigned to.</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2a” cannot view or work on the claim because it is allocated to Branch 1, and the user is assigned to Branch 2</a:t>
            </a:r>
          </a:p>
          <a:p>
            <a:pPr>
              <a:spcBef>
                <a:spcPct val="50000"/>
              </a:spcBef>
              <a:defRPr/>
            </a:pPr>
            <a:endParaRPr lang="en-GB" altLang="it-IT" sz="600" dirty="0"/>
          </a:p>
          <a:p>
            <a:pPr>
              <a:spcBef>
                <a:spcPct val="50000"/>
              </a:spcBef>
              <a:defRPr/>
            </a:pPr>
            <a:r>
              <a:rPr lang="en-GB" altLang="it-IT" sz="1200" u="sng" dirty="0"/>
              <a:t>Claimant Representative Claim Handler</a:t>
            </a:r>
          </a:p>
          <a:p>
            <a:pPr marL="228600" indent="-228600">
              <a:spcBef>
                <a:spcPct val="50000"/>
              </a:spcBef>
              <a:buFont typeface="Arial" pitchFamily="34" charset="0"/>
              <a:buChar char="•"/>
              <a:defRPr/>
            </a:pPr>
            <a:r>
              <a:rPr lang="en-GB" altLang="it-IT" sz="1200" dirty="0"/>
              <a:t>The CR Claim Handler cannot</a:t>
            </a:r>
            <a:r>
              <a:rPr lang="en-GB" altLang="it-IT" sz="1200" b="1" dirty="0"/>
              <a:t> </a:t>
            </a:r>
            <a:r>
              <a:rPr lang="en-GB" altLang="it-IT" sz="1200" dirty="0"/>
              <a:t>work on the claim because it has been sent to the Compensator. The CR Claim Handler may not perform any other activities on the claim while the claim is held by a compensator but can view a read only version of the claim by accessing it from the search results.</a:t>
            </a:r>
          </a:p>
        </p:txBody>
      </p:sp>
      <p:sp>
        <p:nvSpPr>
          <p:cNvPr id="27" name="Rectangle 26"/>
          <p:cNvSpPr/>
          <p:nvPr/>
        </p:nvSpPr>
        <p:spPr>
          <a:xfrm>
            <a:off x="323849" y="663059"/>
            <a:ext cx="2351926" cy="369332"/>
          </a:xfrm>
          <a:prstGeom prst="rect">
            <a:avLst/>
          </a:prstGeom>
        </p:spPr>
        <p:txBody>
          <a:bodyPr wrap="none">
            <a:spAutoFit/>
          </a:bodyPr>
          <a:lstStyle/>
          <a:p>
            <a:r>
              <a:rPr lang="en-GB" dirty="0">
                <a:solidFill>
                  <a:srgbClr val="196DB2"/>
                </a:solidFill>
              </a:rPr>
              <a:t>Scenario 1 continued</a:t>
            </a:r>
          </a:p>
        </p:txBody>
      </p:sp>
      <p:grpSp>
        <p:nvGrpSpPr>
          <p:cNvPr id="68" name="Group 67">
            <a:extLst>
              <a:ext uri="{FF2B5EF4-FFF2-40B4-BE49-F238E27FC236}">
                <a16:creationId xmlns:a16="http://schemas.microsoft.com/office/drawing/2014/main" id="{7EAA5BA5-F55B-40DE-ADFB-BB60B0953067}"/>
              </a:ext>
            </a:extLst>
          </p:cNvPr>
          <p:cNvGrpSpPr/>
          <p:nvPr/>
        </p:nvGrpSpPr>
        <p:grpSpPr>
          <a:xfrm>
            <a:off x="605395" y="2007251"/>
            <a:ext cx="1219270" cy="459057"/>
            <a:chOff x="9225211" y="2781647"/>
            <a:chExt cx="1219270" cy="459057"/>
          </a:xfrm>
        </p:grpSpPr>
        <p:pic>
          <p:nvPicPr>
            <p:cNvPr id="69" name="Picture 68">
              <a:extLst>
                <a:ext uri="{FF2B5EF4-FFF2-40B4-BE49-F238E27FC236}">
                  <a16:creationId xmlns:a16="http://schemas.microsoft.com/office/drawing/2014/main" id="{E0E2BE2E-CDFE-4EBB-9E02-73EC11E196F3}"/>
                </a:ext>
              </a:extLst>
            </p:cNvPr>
            <p:cNvPicPr>
              <a:picLocks noChangeAspect="1"/>
            </p:cNvPicPr>
            <p:nvPr/>
          </p:nvPicPr>
          <p:blipFill>
            <a:blip r:embed="rId2"/>
            <a:stretch>
              <a:fillRect/>
            </a:stretch>
          </p:blipFill>
          <p:spPr>
            <a:xfrm>
              <a:off x="9720530" y="2781647"/>
              <a:ext cx="228632" cy="228632"/>
            </a:xfrm>
            <a:prstGeom prst="rect">
              <a:avLst/>
            </a:prstGeom>
          </p:spPr>
        </p:pic>
        <p:sp>
          <p:nvSpPr>
            <p:cNvPr id="70" name="TextBox 69">
              <a:extLst>
                <a:ext uri="{FF2B5EF4-FFF2-40B4-BE49-F238E27FC236}">
                  <a16:creationId xmlns:a16="http://schemas.microsoft.com/office/drawing/2014/main" id="{87B011F8-5005-41CF-B5CB-D6CE4D722464}"/>
                </a:ext>
              </a:extLst>
            </p:cNvPr>
            <p:cNvSpPr txBox="1"/>
            <p:nvPr/>
          </p:nvSpPr>
          <p:spPr>
            <a:xfrm>
              <a:off x="9225211" y="2994483"/>
              <a:ext cx="1219270" cy="246221"/>
            </a:xfrm>
            <a:prstGeom prst="rect">
              <a:avLst/>
            </a:prstGeom>
            <a:noFill/>
          </p:spPr>
          <p:txBody>
            <a:bodyPr wrap="square" rtlCol="0">
              <a:spAutoFit/>
            </a:bodyPr>
            <a:lstStyle/>
            <a:p>
              <a:pPr algn="ctr"/>
              <a:r>
                <a:rPr lang="en-GB" sz="1000" dirty="0"/>
                <a:t>CR Claim Handler</a:t>
              </a:r>
            </a:p>
          </p:txBody>
        </p:sp>
      </p:grpSp>
      <p:grpSp>
        <p:nvGrpSpPr>
          <p:cNvPr id="119" name="Group 118">
            <a:extLst>
              <a:ext uri="{FF2B5EF4-FFF2-40B4-BE49-F238E27FC236}">
                <a16:creationId xmlns:a16="http://schemas.microsoft.com/office/drawing/2014/main" id="{76E2C801-1806-47BA-97B2-2CE08D050EC4}"/>
              </a:ext>
            </a:extLst>
          </p:cNvPr>
          <p:cNvGrpSpPr/>
          <p:nvPr/>
        </p:nvGrpSpPr>
        <p:grpSpPr>
          <a:xfrm>
            <a:off x="476538" y="3067000"/>
            <a:ext cx="982153" cy="552510"/>
            <a:chOff x="9408264" y="2508213"/>
            <a:chExt cx="982153" cy="552510"/>
          </a:xfrm>
        </p:grpSpPr>
        <p:sp>
          <p:nvSpPr>
            <p:cNvPr id="120" name="TextBox 119">
              <a:extLst>
                <a:ext uri="{FF2B5EF4-FFF2-40B4-BE49-F238E27FC236}">
                  <a16:creationId xmlns:a16="http://schemas.microsoft.com/office/drawing/2014/main" id="{72F208C5-8915-4663-94CF-3A96761718DF}"/>
                </a:ext>
              </a:extLst>
            </p:cNvPr>
            <p:cNvSpPr txBox="1"/>
            <p:nvPr/>
          </p:nvSpPr>
          <p:spPr>
            <a:xfrm>
              <a:off x="9408264" y="2660613"/>
              <a:ext cx="982153" cy="400110"/>
            </a:xfrm>
            <a:prstGeom prst="rect">
              <a:avLst/>
            </a:prstGeom>
            <a:noFill/>
          </p:spPr>
          <p:txBody>
            <a:bodyPr wrap="square" rtlCol="0">
              <a:spAutoFit/>
            </a:bodyPr>
            <a:lstStyle/>
            <a:p>
              <a:pPr algn="ctr"/>
              <a:r>
                <a:rPr lang="en-GB" sz="1000" dirty="0"/>
                <a:t>Claim Dispatcher 1</a:t>
              </a:r>
            </a:p>
          </p:txBody>
        </p:sp>
        <p:pic>
          <p:nvPicPr>
            <p:cNvPr id="121" name="Picture 120">
              <a:extLst>
                <a:ext uri="{FF2B5EF4-FFF2-40B4-BE49-F238E27FC236}">
                  <a16:creationId xmlns:a16="http://schemas.microsoft.com/office/drawing/2014/main" id="{5DBE62B7-B7C1-4ACA-8748-317211F43DAF}"/>
                </a:ext>
              </a:extLst>
            </p:cNvPr>
            <p:cNvPicPr>
              <a:picLocks noChangeAspect="1"/>
            </p:cNvPicPr>
            <p:nvPr/>
          </p:nvPicPr>
          <p:blipFill>
            <a:blip r:embed="rId3"/>
            <a:stretch>
              <a:fillRect/>
            </a:stretch>
          </p:blipFill>
          <p:spPr>
            <a:xfrm>
              <a:off x="9785024" y="2508213"/>
              <a:ext cx="228632" cy="228632"/>
            </a:xfrm>
            <a:prstGeom prst="rect">
              <a:avLst/>
            </a:prstGeom>
          </p:spPr>
        </p:pic>
      </p:grpSp>
      <p:grpSp>
        <p:nvGrpSpPr>
          <p:cNvPr id="122" name="Group 121">
            <a:extLst>
              <a:ext uri="{FF2B5EF4-FFF2-40B4-BE49-F238E27FC236}">
                <a16:creationId xmlns:a16="http://schemas.microsoft.com/office/drawing/2014/main" id="{A5A8C28A-AF29-4D9C-8FB3-C3D620B3C6A7}"/>
              </a:ext>
            </a:extLst>
          </p:cNvPr>
          <p:cNvGrpSpPr/>
          <p:nvPr/>
        </p:nvGrpSpPr>
        <p:grpSpPr>
          <a:xfrm>
            <a:off x="1271473" y="3066610"/>
            <a:ext cx="982153" cy="553290"/>
            <a:chOff x="9293947" y="3481050"/>
            <a:chExt cx="982153" cy="553290"/>
          </a:xfrm>
        </p:grpSpPr>
        <p:sp>
          <p:nvSpPr>
            <p:cNvPr id="123" name="TextBox 122">
              <a:extLst>
                <a:ext uri="{FF2B5EF4-FFF2-40B4-BE49-F238E27FC236}">
                  <a16:creationId xmlns:a16="http://schemas.microsoft.com/office/drawing/2014/main" id="{CEA7890D-C01D-46D8-A70C-3621C9A31911}"/>
                </a:ext>
              </a:extLst>
            </p:cNvPr>
            <p:cNvSpPr txBox="1"/>
            <p:nvPr/>
          </p:nvSpPr>
          <p:spPr>
            <a:xfrm>
              <a:off x="9293947" y="3634230"/>
              <a:ext cx="982153" cy="400110"/>
            </a:xfrm>
            <a:prstGeom prst="rect">
              <a:avLst/>
            </a:prstGeom>
            <a:noFill/>
          </p:spPr>
          <p:txBody>
            <a:bodyPr wrap="square" rtlCol="0">
              <a:spAutoFit/>
            </a:bodyPr>
            <a:lstStyle/>
            <a:p>
              <a:pPr algn="ctr"/>
              <a:r>
                <a:rPr lang="en-GB" sz="1000" dirty="0"/>
                <a:t>Claim Handler 1</a:t>
              </a:r>
            </a:p>
          </p:txBody>
        </p:sp>
        <p:pic>
          <p:nvPicPr>
            <p:cNvPr id="124" name="Picture 123">
              <a:extLst>
                <a:ext uri="{FF2B5EF4-FFF2-40B4-BE49-F238E27FC236}">
                  <a16:creationId xmlns:a16="http://schemas.microsoft.com/office/drawing/2014/main" id="{A3B20372-3DAD-400E-963C-2A13760DBE07}"/>
                </a:ext>
              </a:extLst>
            </p:cNvPr>
            <p:cNvPicPr>
              <a:picLocks noChangeAspect="1"/>
            </p:cNvPicPr>
            <p:nvPr/>
          </p:nvPicPr>
          <p:blipFill>
            <a:blip r:embed="rId3"/>
            <a:stretch>
              <a:fillRect/>
            </a:stretch>
          </p:blipFill>
          <p:spPr>
            <a:xfrm>
              <a:off x="9670707" y="3481050"/>
              <a:ext cx="228632" cy="228632"/>
            </a:xfrm>
            <a:prstGeom prst="rect">
              <a:avLst/>
            </a:prstGeom>
          </p:spPr>
        </p:pic>
      </p:grpSp>
      <p:grpSp>
        <p:nvGrpSpPr>
          <p:cNvPr id="125" name="Group 124">
            <a:extLst>
              <a:ext uri="{FF2B5EF4-FFF2-40B4-BE49-F238E27FC236}">
                <a16:creationId xmlns:a16="http://schemas.microsoft.com/office/drawing/2014/main" id="{3B938A60-B305-4FA9-83E4-1290096A0838}"/>
              </a:ext>
            </a:extLst>
          </p:cNvPr>
          <p:cNvGrpSpPr/>
          <p:nvPr/>
        </p:nvGrpSpPr>
        <p:grpSpPr>
          <a:xfrm>
            <a:off x="6092929" y="3066363"/>
            <a:ext cx="982153" cy="553784"/>
            <a:chOff x="10390415" y="3465737"/>
            <a:chExt cx="982153" cy="553784"/>
          </a:xfrm>
        </p:grpSpPr>
        <p:sp>
          <p:nvSpPr>
            <p:cNvPr id="126" name="TextBox 125">
              <a:extLst>
                <a:ext uri="{FF2B5EF4-FFF2-40B4-BE49-F238E27FC236}">
                  <a16:creationId xmlns:a16="http://schemas.microsoft.com/office/drawing/2014/main" id="{B565DD9C-BBE6-47B0-B913-10DC88871588}"/>
                </a:ext>
              </a:extLst>
            </p:cNvPr>
            <p:cNvSpPr txBox="1"/>
            <p:nvPr/>
          </p:nvSpPr>
          <p:spPr>
            <a:xfrm>
              <a:off x="10390415" y="3619411"/>
              <a:ext cx="982153" cy="400110"/>
            </a:xfrm>
            <a:prstGeom prst="rect">
              <a:avLst/>
            </a:prstGeom>
            <a:noFill/>
          </p:spPr>
          <p:txBody>
            <a:bodyPr wrap="square" rtlCol="0">
              <a:spAutoFit/>
            </a:bodyPr>
            <a:lstStyle/>
            <a:p>
              <a:pPr algn="ctr"/>
              <a:r>
                <a:rPr lang="en-GB" sz="1000" dirty="0"/>
                <a:t>Claim Handler 2</a:t>
              </a:r>
            </a:p>
          </p:txBody>
        </p:sp>
        <p:pic>
          <p:nvPicPr>
            <p:cNvPr id="127" name="Picture 126">
              <a:extLst>
                <a:ext uri="{FF2B5EF4-FFF2-40B4-BE49-F238E27FC236}">
                  <a16:creationId xmlns:a16="http://schemas.microsoft.com/office/drawing/2014/main" id="{5C7A7851-5BEC-413E-9C9E-727EED3CABD8}"/>
                </a:ext>
              </a:extLst>
            </p:cNvPr>
            <p:cNvPicPr>
              <a:picLocks noChangeAspect="1"/>
            </p:cNvPicPr>
            <p:nvPr/>
          </p:nvPicPr>
          <p:blipFill>
            <a:blip r:embed="rId3"/>
            <a:stretch>
              <a:fillRect/>
            </a:stretch>
          </p:blipFill>
          <p:spPr>
            <a:xfrm>
              <a:off x="10767175" y="3465737"/>
              <a:ext cx="228632" cy="228632"/>
            </a:xfrm>
            <a:prstGeom prst="rect">
              <a:avLst/>
            </a:prstGeom>
          </p:spPr>
        </p:pic>
      </p:grpSp>
      <p:grpSp>
        <p:nvGrpSpPr>
          <p:cNvPr id="128" name="Group 127">
            <a:extLst>
              <a:ext uri="{FF2B5EF4-FFF2-40B4-BE49-F238E27FC236}">
                <a16:creationId xmlns:a16="http://schemas.microsoft.com/office/drawing/2014/main" id="{6AFA213D-9EB4-44B2-A56B-64B9E99CF6C5}"/>
              </a:ext>
            </a:extLst>
          </p:cNvPr>
          <p:cNvGrpSpPr/>
          <p:nvPr/>
        </p:nvGrpSpPr>
        <p:grpSpPr>
          <a:xfrm>
            <a:off x="3101792" y="3056435"/>
            <a:ext cx="982153" cy="573640"/>
            <a:chOff x="9388680" y="4576125"/>
            <a:chExt cx="982153" cy="573640"/>
          </a:xfrm>
        </p:grpSpPr>
        <p:sp>
          <p:nvSpPr>
            <p:cNvPr id="129" name="TextBox 128">
              <a:extLst>
                <a:ext uri="{FF2B5EF4-FFF2-40B4-BE49-F238E27FC236}">
                  <a16:creationId xmlns:a16="http://schemas.microsoft.com/office/drawing/2014/main" id="{0877809D-26C1-4843-BDA1-1B63997CB00E}"/>
                </a:ext>
              </a:extLst>
            </p:cNvPr>
            <p:cNvSpPr txBox="1"/>
            <p:nvPr/>
          </p:nvSpPr>
          <p:spPr>
            <a:xfrm>
              <a:off x="9388680" y="4749655"/>
              <a:ext cx="982153" cy="400110"/>
            </a:xfrm>
            <a:prstGeom prst="rect">
              <a:avLst/>
            </a:prstGeom>
            <a:noFill/>
          </p:spPr>
          <p:txBody>
            <a:bodyPr wrap="square" rtlCol="0">
              <a:spAutoFit/>
            </a:bodyPr>
            <a:lstStyle/>
            <a:p>
              <a:pPr algn="ctr"/>
              <a:r>
                <a:rPr lang="en-GB" sz="1000" b="1" dirty="0"/>
                <a:t>Branch</a:t>
              </a:r>
              <a:r>
                <a:rPr lang="en-GB" sz="1000" dirty="0"/>
                <a:t> Claim Handler 1a</a:t>
              </a:r>
            </a:p>
          </p:txBody>
        </p:sp>
        <p:pic>
          <p:nvPicPr>
            <p:cNvPr id="130" name="Picture 129">
              <a:extLst>
                <a:ext uri="{FF2B5EF4-FFF2-40B4-BE49-F238E27FC236}">
                  <a16:creationId xmlns:a16="http://schemas.microsoft.com/office/drawing/2014/main" id="{86C0387F-1DA7-4B6B-87C9-131C8B41E6CF}"/>
                </a:ext>
              </a:extLst>
            </p:cNvPr>
            <p:cNvPicPr>
              <a:picLocks noChangeAspect="1"/>
            </p:cNvPicPr>
            <p:nvPr/>
          </p:nvPicPr>
          <p:blipFill>
            <a:blip r:embed="rId3"/>
            <a:stretch>
              <a:fillRect/>
            </a:stretch>
          </p:blipFill>
          <p:spPr>
            <a:xfrm>
              <a:off x="9765440" y="4576125"/>
              <a:ext cx="228632" cy="228632"/>
            </a:xfrm>
            <a:prstGeom prst="rect">
              <a:avLst/>
            </a:prstGeom>
          </p:spPr>
        </p:pic>
      </p:grpSp>
      <p:grpSp>
        <p:nvGrpSpPr>
          <p:cNvPr id="131" name="Group 130">
            <a:extLst>
              <a:ext uri="{FF2B5EF4-FFF2-40B4-BE49-F238E27FC236}">
                <a16:creationId xmlns:a16="http://schemas.microsoft.com/office/drawing/2014/main" id="{86F5D8FD-3C14-4D0F-A026-4D1108A73028}"/>
              </a:ext>
            </a:extLst>
          </p:cNvPr>
          <p:cNvGrpSpPr/>
          <p:nvPr/>
        </p:nvGrpSpPr>
        <p:grpSpPr>
          <a:xfrm>
            <a:off x="2170893" y="3067136"/>
            <a:ext cx="982153" cy="552238"/>
            <a:chOff x="10504730" y="4597527"/>
            <a:chExt cx="982153" cy="552238"/>
          </a:xfrm>
        </p:grpSpPr>
        <p:pic>
          <p:nvPicPr>
            <p:cNvPr id="132" name="Picture 131">
              <a:extLst>
                <a:ext uri="{FF2B5EF4-FFF2-40B4-BE49-F238E27FC236}">
                  <a16:creationId xmlns:a16="http://schemas.microsoft.com/office/drawing/2014/main" id="{5A669EB5-6027-4210-B55A-737CBDC7DDB0}"/>
                </a:ext>
              </a:extLst>
            </p:cNvPr>
            <p:cNvPicPr>
              <a:picLocks noChangeAspect="1"/>
            </p:cNvPicPr>
            <p:nvPr/>
          </p:nvPicPr>
          <p:blipFill>
            <a:blip r:embed="rId3"/>
            <a:stretch>
              <a:fillRect/>
            </a:stretch>
          </p:blipFill>
          <p:spPr>
            <a:xfrm>
              <a:off x="10881490" y="4597527"/>
              <a:ext cx="228632" cy="228632"/>
            </a:xfrm>
            <a:prstGeom prst="rect">
              <a:avLst/>
            </a:prstGeom>
          </p:spPr>
        </p:pic>
        <p:sp>
          <p:nvSpPr>
            <p:cNvPr id="133" name="TextBox 132">
              <a:extLst>
                <a:ext uri="{FF2B5EF4-FFF2-40B4-BE49-F238E27FC236}">
                  <a16:creationId xmlns:a16="http://schemas.microsoft.com/office/drawing/2014/main" id="{73D3DA52-B46B-4AFF-8D3A-2E669AA89144}"/>
                </a:ext>
              </a:extLst>
            </p:cNvPr>
            <p:cNvSpPr txBox="1"/>
            <p:nvPr/>
          </p:nvSpPr>
          <p:spPr>
            <a:xfrm>
              <a:off x="10504730" y="4749655"/>
              <a:ext cx="982153" cy="400110"/>
            </a:xfrm>
            <a:prstGeom prst="rect">
              <a:avLst/>
            </a:prstGeom>
            <a:noFill/>
          </p:spPr>
          <p:txBody>
            <a:bodyPr wrap="square" rtlCol="0">
              <a:spAutoFit/>
            </a:bodyPr>
            <a:lstStyle/>
            <a:p>
              <a:pPr algn="ctr"/>
              <a:r>
                <a:rPr lang="en-GB" sz="1000" b="1" dirty="0"/>
                <a:t>Branch</a:t>
              </a:r>
              <a:r>
                <a:rPr lang="en-GB" sz="1000" dirty="0"/>
                <a:t> Claim Dispatcher 1</a:t>
              </a:r>
            </a:p>
          </p:txBody>
        </p:sp>
      </p:grpSp>
      <p:grpSp>
        <p:nvGrpSpPr>
          <p:cNvPr id="134" name="Group 133">
            <a:extLst>
              <a:ext uri="{FF2B5EF4-FFF2-40B4-BE49-F238E27FC236}">
                <a16:creationId xmlns:a16="http://schemas.microsoft.com/office/drawing/2014/main" id="{20220C22-7EF5-44C0-9E3A-0BB03DC4C65D}"/>
              </a:ext>
            </a:extLst>
          </p:cNvPr>
          <p:cNvGrpSpPr/>
          <p:nvPr/>
        </p:nvGrpSpPr>
        <p:grpSpPr>
          <a:xfrm>
            <a:off x="5351204" y="3062182"/>
            <a:ext cx="982153" cy="562146"/>
            <a:chOff x="10276100" y="2498577"/>
            <a:chExt cx="982153" cy="562146"/>
          </a:xfrm>
        </p:grpSpPr>
        <p:sp>
          <p:nvSpPr>
            <p:cNvPr id="135" name="TextBox 134">
              <a:extLst>
                <a:ext uri="{FF2B5EF4-FFF2-40B4-BE49-F238E27FC236}">
                  <a16:creationId xmlns:a16="http://schemas.microsoft.com/office/drawing/2014/main" id="{7A49895C-B9FE-4FA3-8005-2D0B45A791C3}"/>
                </a:ext>
              </a:extLst>
            </p:cNvPr>
            <p:cNvSpPr txBox="1"/>
            <p:nvPr/>
          </p:nvSpPr>
          <p:spPr>
            <a:xfrm>
              <a:off x="10276100" y="2660613"/>
              <a:ext cx="982153" cy="400110"/>
            </a:xfrm>
            <a:prstGeom prst="rect">
              <a:avLst/>
            </a:prstGeom>
            <a:noFill/>
          </p:spPr>
          <p:txBody>
            <a:bodyPr wrap="square" rtlCol="0">
              <a:spAutoFit/>
            </a:bodyPr>
            <a:lstStyle/>
            <a:p>
              <a:pPr algn="ctr"/>
              <a:r>
                <a:rPr lang="en-GB" sz="1000" dirty="0"/>
                <a:t>Claim Dispatcher 2</a:t>
              </a:r>
            </a:p>
          </p:txBody>
        </p:sp>
        <p:pic>
          <p:nvPicPr>
            <p:cNvPr id="136" name="Picture 135">
              <a:extLst>
                <a:ext uri="{FF2B5EF4-FFF2-40B4-BE49-F238E27FC236}">
                  <a16:creationId xmlns:a16="http://schemas.microsoft.com/office/drawing/2014/main" id="{70581088-91E9-4A7B-92AB-3017C2611BBD}"/>
                </a:ext>
              </a:extLst>
            </p:cNvPr>
            <p:cNvPicPr>
              <a:picLocks noChangeAspect="1"/>
            </p:cNvPicPr>
            <p:nvPr/>
          </p:nvPicPr>
          <p:blipFill>
            <a:blip r:embed="rId3"/>
            <a:stretch>
              <a:fillRect/>
            </a:stretch>
          </p:blipFill>
          <p:spPr>
            <a:xfrm>
              <a:off x="10652860" y="2498577"/>
              <a:ext cx="228632" cy="228632"/>
            </a:xfrm>
            <a:prstGeom prst="rect">
              <a:avLst/>
            </a:prstGeom>
          </p:spPr>
        </p:pic>
      </p:grpSp>
      <p:grpSp>
        <p:nvGrpSpPr>
          <p:cNvPr id="137" name="Group 136">
            <a:extLst>
              <a:ext uri="{FF2B5EF4-FFF2-40B4-BE49-F238E27FC236}">
                <a16:creationId xmlns:a16="http://schemas.microsoft.com/office/drawing/2014/main" id="{3A01897E-7FB3-4D01-A6A8-AA9231C51DD8}"/>
              </a:ext>
            </a:extLst>
          </p:cNvPr>
          <p:cNvGrpSpPr/>
          <p:nvPr/>
        </p:nvGrpSpPr>
        <p:grpSpPr>
          <a:xfrm>
            <a:off x="7793979" y="3064789"/>
            <a:ext cx="982153" cy="556933"/>
            <a:chOff x="9324738" y="5463977"/>
            <a:chExt cx="982153" cy="556933"/>
          </a:xfrm>
        </p:grpSpPr>
        <p:pic>
          <p:nvPicPr>
            <p:cNvPr id="138" name="Picture 137">
              <a:extLst>
                <a:ext uri="{FF2B5EF4-FFF2-40B4-BE49-F238E27FC236}">
                  <a16:creationId xmlns:a16="http://schemas.microsoft.com/office/drawing/2014/main" id="{F0CA7FBF-F4CD-4283-9A57-CBA0234C4743}"/>
                </a:ext>
              </a:extLst>
            </p:cNvPr>
            <p:cNvPicPr>
              <a:picLocks noChangeAspect="1"/>
            </p:cNvPicPr>
            <p:nvPr/>
          </p:nvPicPr>
          <p:blipFill>
            <a:blip r:embed="rId4"/>
            <a:stretch>
              <a:fillRect/>
            </a:stretch>
          </p:blipFill>
          <p:spPr>
            <a:xfrm>
              <a:off x="9712701" y="5463977"/>
              <a:ext cx="206227" cy="206227"/>
            </a:xfrm>
            <a:prstGeom prst="rect">
              <a:avLst/>
            </a:prstGeom>
          </p:spPr>
        </p:pic>
        <p:sp>
          <p:nvSpPr>
            <p:cNvPr id="139" name="TextBox 138">
              <a:extLst>
                <a:ext uri="{FF2B5EF4-FFF2-40B4-BE49-F238E27FC236}">
                  <a16:creationId xmlns:a16="http://schemas.microsoft.com/office/drawing/2014/main" id="{E5015B79-71EF-467C-8B9A-35810583B7A4}"/>
                </a:ext>
              </a:extLst>
            </p:cNvPr>
            <p:cNvSpPr txBox="1"/>
            <p:nvPr/>
          </p:nvSpPr>
          <p:spPr>
            <a:xfrm>
              <a:off x="9324738" y="5620800"/>
              <a:ext cx="982153" cy="400110"/>
            </a:xfrm>
            <a:prstGeom prst="rect">
              <a:avLst/>
            </a:prstGeom>
            <a:noFill/>
          </p:spPr>
          <p:txBody>
            <a:bodyPr wrap="square" rtlCol="0">
              <a:spAutoFit/>
            </a:bodyPr>
            <a:lstStyle/>
            <a:p>
              <a:pPr algn="ctr"/>
              <a:r>
                <a:rPr lang="en-GB" sz="1000" b="1" dirty="0"/>
                <a:t>Branch</a:t>
              </a:r>
              <a:r>
                <a:rPr lang="en-GB" sz="1000" dirty="0"/>
                <a:t> Claim Handler 2a</a:t>
              </a:r>
            </a:p>
          </p:txBody>
        </p:sp>
      </p:grpSp>
      <p:grpSp>
        <p:nvGrpSpPr>
          <p:cNvPr id="140" name="Group 139">
            <a:extLst>
              <a:ext uri="{FF2B5EF4-FFF2-40B4-BE49-F238E27FC236}">
                <a16:creationId xmlns:a16="http://schemas.microsoft.com/office/drawing/2014/main" id="{123560F3-1609-4F98-9F23-739DEFAD7B9B}"/>
              </a:ext>
            </a:extLst>
          </p:cNvPr>
          <p:cNvGrpSpPr/>
          <p:nvPr/>
        </p:nvGrpSpPr>
        <p:grpSpPr>
          <a:xfrm>
            <a:off x="6905639" y="3067901"/>
            <a:ext cx="982153" cy="550709"/>
            <a:chOff x="10548898" y="5453179"/>
            <a:chExt cx="982153" cy="550709"/>
          </a:xfrm>
        </p:grpSpPr>
        <p:sp>
          <p:nvSpPr>
            <p:cNvPr id="141" name="TextBox 140">
              <a:extLst>
                <a:ext uri="{FF2B5EF4-FFF2-40B4-BE49-F238E27FC236}">
                  <a16:creationId xmlns:a16="http://schemas.microsoft.com/office/drawing/2014/main" id="{E12B94D8-7619-4F4C-9E46-5081FF0D6590}"/>
                </a:ext>
              </a:extLst>
            </p:cNvPr>
            <p:cNvSpPr txBox="1"/>
            <p:nvPr/>
          </p:nvSpPr>
          <p:spPr>
            <a:xfrm>
              <a:off x="10548898" y="5603778"/>
              <a:ext cx="982153" cy="400110"/>
            </a:xfrm>
            <a:prstGeom prst="rect">
              <a:avLst/>
            </a:prstGeom>
            <a:noFill/>
          </p:spPr>
          <p:txBody>
            <a:bodyPr wrap="square" rtlCol="0">
              <a:spAutoFit/>
            </a:bodyPr>
            <a:lstStyle/>
            <a:p>
              <a:pPr algn="ctr"/>
              <a:r>
                <a:rPr lang="en-GB" sz="1000" b="1" dirty="0"/>
                <a:t>Branch</a:t>
              </a:r>
              <a:r>
                <a:rPr lang="en-GB" sz="1000" dirty="0"/>
                <a:t> Claim Dispatcher 2</a:t>
              </a:r>
            </a:p>
          </p:txBody>
        </p:sp>
        <p:pic>
          <p:nvPicPr>
            <p:cNvPr id="142" name="Picture 141">
              <a:extLst>
                <a:ext uri="{FF2B5EF4-FFF2-40B4-BE49-F238E27FC236}">
                  <a16:creationId xmlns:a16="http://schemas.microsoft.com/office/drawing/2014/main" id="{F9597480-C22F-4F11-A262-22A960B72B71}"/>
                </a:ext>
              </a:extLst>
            </p:cNvPr>
            <p:cNvPicPr>
              <a:picLocks noChangeAspect="1"/>
            </p:cNvPicPr>
            <p:nvPr/>
          </p:nvPicPr>
          <p:blipFill>
            <a:blip r:embed="rId4"/>
            <a:stretch>
              <a:fillRect/>
            </a:stretch>
          </p:blipFill>
          <p:spPr>
            <a:xfrm>
              <a:off x="10936861" y="5453179"/>
              <a:ext cx="206227" cy="206227"/>
            </a:xfrm>
            <a:prstGeom prst="rect">
              <a:avLst/>
            </a:prstGeom>
          </p:spPr>
        </p:pic>
      </p:grpSp>
    </p:spTree>
    <p:extLst>
      <p:ext uri="{BB962C8B-B14F-4D97-AF65-F5344CB8AC3E}">
        <p14:creationId xmlns:p14="http://schemas.microsoft.com/office/powerpoint/2010/main" val="318029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11</a:t>
            </a:fld>
            <a:endParaRPr lang="en-US" dirty="0">
              <a:solidFill>
                <a:schemeClr val="bg1"/>
              </a:solidFill>
            </a:endParaRPr>
          </a:p>
        </p:txBody>
      </p:sp>
      <p:sp>
        <p:nvSpPr>
          <p:cNvPr id="5" name="TextBox 4"/>
          <p:cNvSpPr txBox="1"/>
          <p:nvPr/>
        </p:nvSpPr>
        <p:spPr>
          <a:xfrm>
            <a:off x="733646" y="2345254"/>
            <a:ext cx="7995683" cy="461665"/>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dirty="0"/>
              <a:t>Scenario 2 – The CNF is allocated to another branch</a:t>
            </a:r>
            <a:endParaRPr lang="en-US" sz="2400" dirty="0"/>
          </a:p>
        </p:txBody>
      </p:sp>
      <p:sp>
        <p:nvSpPr>
          <p:cNvPr id="6" name="TextBox 5"/>
          <p:cNvSpPr txBox="1"/>
          <p:nvPr/>
        </p:nvSpPr>
        <p:spPr>
          <a:xfrm>
            <a:off x="733646" y="2974220"/>
            <a:ext cx="7995683" cy="1754326"/>
          </a:xfrm>
          <a:prstGeom prst="rect">
            <a:avLst/>
          </a:prstGeom>
          <a:noFill/>
          <a:ln>
            <a:noFill/>
          </a:ln>
        </p:spPr>
        <p:txBody>
          <a:bodyPr wrap="square" rtlCol="0">
            <a:spAutoFit/>
          </a:bodyPr>
          <a:lstStyle>
            <a:defPPr>
              <a:defRPr lang="en-US"/>
            </a:defPPr>
            <a:lvl1pPr algn="ctr">
              <a:defRPr sz="1200">
                <a:solidFill>
                  <a:srgbClr val="E78332"/>
                </a:solidFill>
              </a:defRPr>
            </a:lvl1pPr>
          </a:lstStyle>
          <a:p>
            <a:pPr marL="285750" indent="-285750" algn="l">
              <a:buFont typeface="Arial" pitchFamily="34" charset="0"/>
              <a:buChar char="•"/>
            </a:pPr>
            <a:r>
              <a:rPr lang="en-GB" sz="1800" dirty="0"/>
              <a:t>In this scenario there are two branches. A CNF is allocated from Branch 1 to Branch 2 by a </a:t>
            </a:r>
            <a:r>
              <a:rPr lang="en-GB" altLang="it-IT" sz="1800" u="sng" dirty="0"/>
              <a:t>Branch</a:t>
            </a:r>
            <a:r>
              <a:rPr lang="en-GB" altLang="it-IT" sz="1800" dirty="0"/>
              <a:t> Claim Handler (1a)</a:t>
            </a:r>
          </a:p>
          <a:p>
            <a:pPr marL="285750" indent="-285750" algn="l">
              <a:buFont typeface="Arial" pitchFamily="34" charset="0"/>
              <a:buChar char="•"/>
            </a:pPr>
            <a:r>
              <a:rPr lang="en-GB" sz="1800" b="1" dirty="0"/>
              <a:t>Please note </a:t>
            </a:r>
            <a:r>
              <a:rPr lang="en-GB" sz="1800" dirty="0"/>
              <a:t>that all profiles in these scenarios are Compensator specific unless indicated otherwise. The prefixes COMP and RTA/ELPL have been omitted due to space restrictions.  For example, </a:t>
            </a:r>
            <a:r>
              <a:rPr lang="en-GB" sz="1800" i="1" dirty="0"/>
              <a:t>COMP RTA Branch Claim Handler</a:t>
            </a:r>
            <a:r>
              <a:rPr lang="en-GB" sz="1800" dirty="0"/>
              <a:t> is abbreviated to </a:t>
            </a:r>
            <a:r>
              <a:rPr lang="en-GB" sz="1800" i="1" dirty="0"/>
              <a:t>Branch Claim Handler.</a:t>
            </a:r>
          </a:p>
        </p:txBody>
      </p:sp>
    </p:spTree>
    <p:extLst>
      <p:ext uri="{BB962C8B-B14F-4D97-AF65-F5344CB8AC3E}">
        <p14:creationId xmlns:p14="http://schemas.microsoft.com/office/powerpoint/2010/main" val="2651531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12</a:t>
            </a:fld>
            <a:endParaRPr lang="en-US" dirty="0">
              <a:solidFill>
                <a:schemeClr val="bg1"/>
              </a:solidFill>
            </a:endParaRPr>
          </a:p>
        </p:txBody>
      </p:sp>
      <p:sp>
        <p:nvSpPr>
          <p:cNvPr id="60" name="Text Box 28"/>
          <p:cNvSpPr txBox="1">
            <a:spLocks noChangeArrowheads="1"/>
          </p:cNvSpPr>
          <p:nvPr/>
        </p:nvSpPr>
        <p:spPr bwMode="auto">
          <a:xfrm>
            <a:off x="323849" y="3786336"/>
            <a:ext cx="8572501"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t>Claim Dispatchers</a:t>
            </a:r>
          </a:p>
          <a:p>
            <a:pPr marL="171450" indent="-171450">
              <a:spcBef>
                <a:spcPct val="50000"/>
              </a:spcBef>
              <a:buFont typeface="Arial" pitchFamily="34" charset="0"/>
              <a:buChar char="•"/>
              <a:defRPr/>
            </a:pPr>
            <a:r>
              <a:rPr lang="en-GB" altLang="it-IT" sz="1200" dirty="0"/>
              <a:t>“Claim Dispatcher 1” and “Claim Dispatcher  2” can view and work on the claim because their profiles are not branch restricted. </a:t>
            </a:r>
          </a:p>
          <a:p>
            <a:pPr marL="171450" indent="-171450">
              <a:spcBef>
                <a:spcPct val="50000"/>
              </a:spcBef>
              <a:buFont typeface="Arial" pitchFamily="34" charset="0"/>
              <a:buChar char="•"/>
              <a:defRPr/>
            </a:pPr>
            <a:r>
              <a:rPr lang="en-GB" altLang="it-IT" sz="1200" dirty="0"/>
              <a:t>“</a:t>
            </a:r>
            <a:r>
              <a:rPr lang="en-GB" altLang="it-IT" sz="1200" b="1" dirty="0"/>
              <a:t>Branch</a:t>
            </a:r>
            <a:r>
              <a:rPr lang="en-GB" altLang="it-IT" sz="1200" dirty="0"/>
              <a:t> Claim Dispatcher 2” can now view and work on the claim because it has been allocated to Branch 2, which is the branch the user is assigned to.</a:t>
            </a:r>
          </a:p>
          <a:p>
            <a:pPr marL="171450" indent="-171450">
              <a:spcBef>
                <a:spcPct val="50000"/>
              </a:spcBef>
              <a:buFont typeface="Arial" pitchFamily="34" charset="0"/>
              <a:buChar char="•"/>
              <a:defRPr/>
            </a:pPr>
            <a:r>
              <a:rPr lang="en-GB" altLang="it-IT" sz="1200" dirty="0"/>
              <a:t>“</a:t>
            </a:r>
            <a:r>
              <a:rPr lang="en-GB" altLang="it-IT" sz="1200" b="1" dirty="0"/>
              <a:t>Branch</a:t>
            </a:r>
            <a:r>
              <a:rPr lang="en-GB" altLang="it-IT" sz="1200" dirty="0"/>
              <a:t> Claim Dispatcher 1” can no longer view or work on the claim because it is allocated to Branch 2, and the user is assigned to Branch 1</a:t>
            </a:r>
          </a:p>
          <a:p>
            <a:pPr>
              <a:spcBef>
                <a:spcPct val="50000"/>
              </a:spcBef>
              <a:defRPr/>
            </a:pPr>
            <a:endParaRPr lang="en-GB" altLang="it-IT" sz="600" dirty="0"/>
          </a:p>
          <a:p>
            <a:pPr>
              <a:spcBef>
                <a:spcPct val="50000"/>
              </a:spcBef>
              <a:defRPr/>
            </a:pPr>
            <a:r>
              <a:rPr lang="en-GB" altLang="it-IT" sz="1200" u="sng" dirty="0"/>
              <a:t>Claim Handlers</a:t>
            </a:r>
          </a:p>
          <a:p>
            <a:pPr marL="228600" indent="-228600">
              <a:spcBef>
                <a:spcPct val="50000"/>
              </a:spcBef>
              <a:buFont typeface="Arial" pitchFamily="34" charset="0"/>
              <a:buChar char="•"/>
              <a:defRPr/>
            </a:pPr>
            <a:r>
              <a:rPr lang="en-GB" altLang="it-IT" sz="1200" dirty="0"/>
              <a:t>“Claim Handler 1” and “Claim Handler 2” can view and work on the claim because their profiles are not branch restricted.</a:t>
            </a:r>
          </a:p>
        </p:txBody>
      </p:sp>
      <p:sp>
        <p:nvSpPr>
          <p:cNvPr id="47" name="Rectangle 46">
            <a:extLst>
              <a:ext uri="{FF2B5EF4-FFF2-40B4-BE49-F238E27FC236}">
                <a16:creationId xmlns:a16="http://schemas.microsoft.com/office/drawing/2014/main" id="{41A8DF5B-4114-4AA5-AE82-C363BF646A16}"/>
              </a:ext>
            </a:extLst>
          </p:cNvPr>
          <p:cNvSpPr>
            <a:spLocks noChangeArrowheads="1"/>
          </p:cNvSpPr>
          <p:nvPr/>
        </p:nvSpPr>
        <p:spPr bwMode="auto">
          <a:xfrm>
            <a:off x="575421" y="11752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CR1</a:t>
            </a:r>
          </a:p>
        </p:txBody>
      </p:sp>
      <p:sp>
        <p:nvSpPr>
          <p:cNvPr id="49" name="Rectangle 8">
            <a:extLst>
              <a:ext uri="{FF2B5EF4-FFF2-40B4-BE49-F238E27FC236}">
                <a16:creationId xmlns:a16="http://schemas.microsoft.com/office/drawing/2014/main" id="{D4A781FC-5FC3-4EB7-BE31-4424B1F3249E}"/>
              </a:ext>
            </a:extLst>
          </p:cNvPr>
          <p:cNvSpPr>
            <a:spLocks noChangeArrowheads="1"/>
          </p:cNvSpPr>
          <p:nvPr/>
        </p:nvSpPr>
        <p:spPr bwMode="auto">
          <a:xfrm>
            <a:off x="575421" y="16070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Branch1</a:t>
            </a:r>
          </a:p>
        </p:txBody>
      </p:sp>
      <p:cxnSp>
        <p:nvCxnSpPr>
          <p:cNvPr id="50" name="AutoShape 10">
            <a:extLst>
              <a:ext uri="{FF2B5EF4-FFF2-40B4-BE49-F238E27FC236}">
                <a16:creationId xmlns:a16="http://schemas.microsoft.com/office/drawing/2014/main" id="{51E377B7-4807-434B-88EB-B2714D3C8AB4}"/>
              </a:ext>
            </a:extLst>
          </p:cNvPr>
          <p:cNvCxnSpPr>
            <a:cxnSpLocks noChangeShapeType="1"/>
          </p:cNvCxnSpPr>
          <p:nvPr/>
        </p:nvCxnSpPr>
        <p:spPr bwMode="auto">
          <a:xfrm>
            <a:off x="1187402" y="14625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5">
            <a:extLst>
              <a:ext uri="{FF2B5EF4-FFF2-40B4-BE49-F238E27FC236}">
                <a16:creationId xmlns:a16="http://schemas.microsoft.com/office/drawing/2014/main" id="{A446B57C-F47B-40D8-A3AC-6CE8B4C766F8}"/>
              </a:ext>
            </a:extLst>
          </p:cNvPr>
          <p:cNvSpPr>
            <a:spLocks noChangeArrowheads="1"/>
          </p:cNvSpPr>
          <p:nvPr/>
        </p:nvSpPr>
        <p:spPr bwMode="auto">
          <a:xfrm>
            <a:off x="3786234" y="12070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E78332"/>
                </a:solidFill>
              </a:rPr>
              <a:t>Compensator</a:t>
            </a:r>
          </a:p>
        </p:txBody>
      </p:sp>
      <p:sp>
        <p:nvSpPr>
          <p:cNvPr id="52" name="Rectangle 6">
            <a:extLst>
              <a:ext uri="{FF2B5EF4-FFF2-40B4-BE49-F238E27FC236}">
                <a16:creationId xmlns:a16="http://schemas.microsoft.com/office/drawing/2014/main" id="{2E3C3272-1BDD-4C62-A783-72F0A3BA35A3}"/>
              </a:ext>
            </a:extLst>
          </p:cNvPr>
          <p:cNvSpPr>
            <a:spLocks noChangeArrowheads="1"/>
          </p:cNvSpPr>
          <p:nvPr/>
        </p:nvSpPr>
        <p:spPr bwMode="auto">
          <a:xfrm>
            <a:off x="585045"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1 (Central Point)</a:t>
            </a:r>
          </a:p>
        </p:txBody>
      </p:sp>
      <p:cxnSp>
        <p:nvCxnSpPr>
          <p:cNvPr id="53" name="Elbow Connector 44">
            <a:extLst>
              <a:ext uri="{FF2B5EF4-FFF2-40B4-BE49-F238E27FC236}">
                <a16:creationId xmlns:a16="http://schemas.microsoft.com/office/drawing/2014/main" id="{82809ECE-166E-4BD7-8562-2F99455A7817}"/>
              </a:ext>
            </a:extLst>
          </p:cNvPr>
          <p:cNvCxnSpPr>
            <a:stCxn id="51" idx="2"/>
            <a:endCxn id="52" idx="0"/>
          </p:cNvCxnSpPr>
          <p:nvPr/>
        </p:nvCxnSpPr>
        <p:spPr>
          <a:xfrm rot="5400000">
            <a:off x="2777462" y="851344"/>
            <a:ext cx="1209458" cy="249866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54" name="Rectangle 6">
            <a:extLst>
              <a:ext uri="{FF2B5EF4-FFF2-40B4-BE49-F238E27FC236}">
                <a16:creationId xmlns:a16="http://schemas.microsoft.com/office/drawing/2014/main" id="{01C5586D-D40A-4B7C-A326-87E0CFA6A3AE}"/>
              </a:ext>
            </a:extLst>
          </p:cNvPr>
          <p:cNvSpPr>
            <a:spLocks noChangeArrowheads="1"/>
          </p:cNvSpPr>
          <p:nvPr/>
        </p:nvSpPr>
        <p:spPr bwMode="auto">
          <a:xfrm>
            <a:off x="5562601"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2 (Handling Point)</a:t>
            </a:r>
          </a:p>
        </p:txBody>
      </p:sp>
      <p:cxnSp>
        <p:nvCxnSpPr>
          <p:cNvPr id="55" name="Elbow Connector 60">
            <a:extLst>
              <a:ext uri="{FF2B5EF4-FFF2-40B4-BE49-F238E27FC236}">
                <a16:creationId xmlns:a16="http://schemas.microsoft.com/office/drawing/2014/main" id="{6C92DCE6-C002-49AE-B3D0-B1A07F40F64E}"/>
              </a:ext>
            </a:extLst>
          </p:cNvPr>
          <p:cNvCxnSpPr>
            <a:stCxn id="51" idx="2"/>
            <a:endCxn id="54" idx="0"/>
          </p:cNvCxnSpPr>
          <p:nvPr/>
        </p:nvCxnSpPr>
        <p:spPr>
          <a:xfrm rot="16200000" flipH="1">
            <a:off x="5266239" y="861230"/>
            <a:ext cx="1209458" cy="24788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59" name="Flowchart: Document 58">
            <a:extLst>
              <a:ext uri="{FF2B5EF4-FFF2-40B4-BE49-F238E27FC236}">
                <a16:creationId xmlns:a16="http://schemas.microsoft.com/office/drawing/2014/main" id="{4F43ACAA-93F0-439F-B83B-221EA6B295D0}"/>
              </a:ext>
            </a:extLst>
          </p:cNvPr>
          <p:cNvSpPr/>
          <p:nvPr/>
        </p:nvSpPr>
        <p:spPr>
          <a:xfrm>
            <a:off x="4317581" y="2684021"/>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78332"/>
                </a:solidFill>
                <a:latin typeface="Arial" pitchFamily="34" charset="0"/>
                <a:cs typeface="Arial" pitchFamily="34" charset="0"/>
              </a:rPr>
              <a:t>CNF</a:t>
            </a:r>
          </a:p>
        </p:txBody>
      </p:sp>
      <p:sp>
        <p:nvSpPr>
          <p:cNvPr id="62" name="Rectangle 61">
            <a:extLst>
              <a:ext uri="{FF2B5EF4-FFF2-40B4-BE49-F238E27FC236}">
                <a16:creationId xmlns:a16="http://schemas.microsoft.com/office/drawing/2014/main" id="{A4E6C55E-F52D-489C-9B78-B1568EC14445}"/>
              </a:ext>
            </a:extLst>
          </p:cNvPr>
          <p:cNvSpPr/>
          <p:nvPr/>
        </p:nvSpPr>
        <p:spPr>
          <a:xfrm>
            <a:off x="323849" y="663059"/>
            <a:ext cx="1287532" cy="369332"/>
          </a:xfrm>
          <a:prstGeom prst="rect">
            <a:avLst/>
          </a:prstGeom>
        </p:spPr>
        <p:txBody>
          <a:bodyPr wrap="none">
            <a:spAutoFit/>
          </a:bodyPr>
          <a:lstStyle/>
          <a:p>
            <a:r>
              <a:rPr lang="en-GB" dirty="0">
                <a:solidFill>
                  <a:srgbClr val="196DB2"/>
                </a:solidFill>
              </a:rPr>
              <a:t>Scenario 2</a:t>
            </a:r>
          </a:p>
        </p:txBody>
      </p:sp>
      <p:cxnSp>
        <p:nvCxnSpPr>
          <p:cNvPr id="65" name="Elbow Connector 32">
            <a:extLst>
              <a:ext uri="{FF2B5EF4-FFF2-40B4-BE49-F238E27FC236}">
                <a16:creationId xmlns:a16="http://schemas.microsoft.com/office/drawing/2014/main" id="{A0C1E41C-F602-49D7-BCA5-2363A0841413}"/>
              </a:ext>
            </a:extLst>
          </p:cNvPr>
          <p:cNvCxnSpPr>
            <a:cxnSpLocks/>
            <a:stCxn id="103" idx="2"/>
            <a:endCxn id="59" idx="1"/>
          </p:cNvCxnSpPr>
          <p:nvPr/>
        </p:nvCxnSpPr>
        <p:spPr>
          <a:xfrm rot="5400000" flipH="1" flipV="1">
            <a:off x="3387807" y="2787778"/>
            <a:ext cx="878375" cy="981171"/>
          </a:xfrm>
          <a:prstGeom prst="bentConnector4">
            <a:avLst>
              <a:gd name="adj1" fmla="val -26025"/>
              <a:gd name="adj2" fmla="val 60357"/>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2B75D973-6FDD-4AC5-BB89-70ECC8CB5D54}"/>
              </a:ext>
            </a:extLst>
          </p:cNvPr>
          <p:cNvCxnSpPr>
            <a:stCxn id="59" idx="3"/>
          </p:cNvCxnSpPr>
          <p:nvPr/>
        </p:nvCxnSpPr>
        <p:spPr>
          <a:xfrm flipV="1">
            <a:off x="4902614" y="2839175"/>
            <a:ext cx="574197" cy="1"/>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B8D7906F-3DD1-41B4-825F-DCB2048C6B2F}"/>
              </a:ext>
            </a:extLst>
          </p:cNvPr>
          <p:cNvGrpSpPr/>
          <p:nvPr/>
        </p:nvGrpSpPr>
        <p:grpSpPr>
          <a:xfrm>
            <a:off x="577767" y="2040418"/>
            <a:ext cx="1219270" cy="459057"/>
            <a:chOff x="9225211" y="2781647"/>
            <a:chExt cx="1219270" cy="459057"/>
          </a:xfrm>
        </p:grpSpPr>
        <p:pic>
          <p:nvPicPr>
            <p:cNvPr id="68" name="Picture 67">
              <a:extLst>
                <a:ext uri="{FF2B5EF4-FFF2-40B4-BE49-F238E27FC236}">
                  <a16:creationId xmlns:a16="http://schemas.microsoft.com/office/drawing/2014/main" id="{10088EB8-E928-4E5A-B9FF-62E10170E941}"/>
                </a:ext>
              </a:extLst>
            </p:cNvPr>
            <p:cNvPicPr>
              <a:picLocks noChangeAspect="1"/>
            </p:cNvPicPr>
            <p:nvPr/>
          </p:nvPicPr>
          <p:blipFill>
            <a:blip r:embed="rId3"/>
            <a:stretch>
              <a:fillRect/>
            </a:stretch>
          </p:blipFill>
          <p:spPr>
            <a:xfrm>
              <a:off x="9720530" y="2781647"/>
              <a:ext cx="228632" cy="228632"/>
            </a:xfrm>
            <a:prstGeom prst="rect">
              <a:avLst/>
            </a:prstGeom>
          </p:spPr>
        </p:pic>
        <p:sp>
          <p:nvSpPr>
            <p:cNvPr id="69" name="TextBox 68">
              <a:extLst>
                <a:ext uri="{FF2B5EF4-FFF2-40B4-BE49-F238E27FC236}">
                  <a16:creationId xmlns:a16="http://schemas.microsoft.com/office/drawing/2014/main" id="{09868B80-778D-489A-8C03-6FAE3A8EEED7}"/>
                </a:ext>
              </a:extLst>
            </p:cNvPr>
            <p:cNvSpPr txBox="1"/>
            <p:nvPr/>
          </p:nvSpPr>
          <p:spPr>
            <a:xfrm>
              <a:off x="9225211" y="2994483"/>
              <a:ext cx="1219270" cy="246221"/>
            </a:xfrm>
            <a:prstGeom prst="rect">
              <a:avLst/>
            </a:prstGeom>
            <a:noFill/>
          </p:spPr>
          <p:txBody>
            <a:bodyPr wrap="square" rtlCol="0">
              <a:spAutoFit/>
            </a:bodyPr>
            <a:lstStyle/>
            <a:p>
              <a:pPr algn="ctr"/>
              <a:r>
                <a:rPr lang="en-GB" sz="1000" dirty="0"/>
                <a:t>CR Claim Handler</a:t>
              </a:r>
            </a:p>
          </p:txBody>
        </p:sp>
      </p:grpSp>
      <p:grpSp>
        <p:nvGrpSpPr>
          <p:cNvPr id="70" name="Group 69">
            <a:extLst>
              <a:ext uri="{FF2B5EF4-FFF2-40B4-BE49-F238E27FC236}">
                <a16:creationId xmlns:a16="http://schemas.microsoft.com/office/drawing/2014/main" id="{DBA017C0-E726-46D9-8289-F752B837B70B}"/>
              </a:ext>
            </a:extLst>
          </p:cNvPr>
          <p:cNvGrpSpPr/>
          <p:nvPr/>
        </p:nvGrpSpPr>
        <p:grpSpPr>
          <a:xfrm>
            <a:off x="1087800" y="3104605"/>
            <a:ext cx="982153" cy="583770"/>
            <a:chOff x="1087800" y="3072327"/>
            <a:chExt cx="982153" cy="583770"/>
          </a:xfrm>
        </p:grpSpPr>
        <p:sp>
          <p:nvSpPr>
            <p:cNvPr id="71" name="TextBox 70">
              <a:extLst>
                <a:ext uri="{FF2B5EF4-FFF2-40B4-BE49-F238E27FC236}">
                  <a16:creationId xmlns:a16="http://schemas.microsoft.com/office/drawing/2014/main" id="{1547B8FC-E3E9-4833-A572-28689551EAC9}"/>
                </a:ext>
              </a:extLst>
            </p:cNvPr>
            <p:cNvSpPr txBox="1"/>
            <p:nvPr/>
          </p:nvSpPr>
          <p:spPr>
            <a:xfrm>
              <a:off x="1087800" y="3255987"/>
              <a:ext cx="982153" cy="400110"/>
            </a:xfrm>
            <a:prstGeom prst="rect">
              <a:avLst/>
            </a:prstGeom>
            <a:noFill/>
          </p:spPr>
          <p:txBody>
            <a:bodyPr wrap="square" rtlCol="0">
              <a:spAutoFit/>
            </a:bodyPr>
            <a:lstStyle/>
            <a:p>
              <a:pPr algn="ctr"/>
              <a:r>
                <a:rPr lang="en-GB" sz="1000" dirty="0"/>
                <a:t>Claim Handler 1</a:t>
              </a:r>
            </a:p>
          </p:txBody>
        </p:sp>
        <p:pic>
          <p:nvPicPr>
            <p:cNvPr id="72" name="Picture 71">
              <a:extLst>
                <a:ext uri="{FF2B5EF4-FFF2-40B4-BE49-F238E27FC236}">
                  <a16:creationId xmlns:a16="http://schemas.microsoft.com/office/drawing/2014/main" id="{BDAF905D-B99A-4628-9F38-B04AE445FC89}"/>
                </a:ext>
              </a:extLst>
            </p:cNvPr>
            <p:cNvPicPr>
              <a:picLocks noChangeAspect="1"/>
            </p:cNvPicPr>
            <p:nvPr/>
          </p:nvPicPr>
          <p:blipFill>
            <a:blip r:embed="rId4"/>
            <a:stretch>
              <a:fillRect/>
            </a:stretch>
          </p:blipFill>
          <p:spPr>
            <a:xfrm>
              <a:off x="1464560" y="3072327"/>
              <a:ext cx="228632" cy="228632"/>
            </a:xfrm>
            <a:prstGeom prst="rect">
              <a:avLst/>
            </a:prstGeom>
          </p:spPr>
        </p:pic>
      </p:grpSp>
      <p:grpSp>
        <p:nvGrpSpPr>
          <p:cNvPr id="73" name="Group 72">
            <a:extLst>
              <a:ext uri="{FF2B5EF4-FFF2-40B4-BE49-F238E27FC236}">
                <a16:creationId xmlns:a16="http://schemas.microsoft.com/office/drawing/2014/main" id="{E72C9761-76A9-4C14-800E-5A963F3F1DAA}"/>
              </a:ext>
            </a:extLst>
          </p:cNvPr>
          <p:cNvGrpSpPr/>
          <p:nvPr/>
        </p:nvGrpSpPr>
        <p:grpSpPr>
          <a:xfrm>
            <a:off x="1926520" y="3104605"/>
            <a:ext cx="982153" cy="601509"/>
            <a:chOff x="1926520" y="3072327"/>
            <a:chExt cx="982153" cy="601509"/>
          </a:xfrm>
        </p:grpSpPr>
        <p:sp>
          <p:nvSpPr>
            <p:cNvPr id="74" name="TextBox 73">
              <a:extLst>
                <a:ext uri="{FF2B5EF4-FFF2-40B4-BE49-F238E27FC236}">
                  <a16:creationId xmlns:a16="http://schemas.microsoft.com/office/drawing/2014/main" id="{BE625A1A-BF4C-41B9-9ACA-CC4E8A9D7F8A}"/>
                </a:ext>
              </a:extLst>
            </p:cNvPr>
            <p:cNvSpPr txBox="1"/>
            <p:nvPr/>
          </p:nvSpPr>
          <p:spPr>
            <a:xfrm>
              <a:off x="1926520" y="3273726"/>
              <a:ext cx="982153" cy="400110"/>
            </a:xfrm>
            <a:prstGeom prst="rect">
              <a:avLst/>
            </a:prstGeom>
            <a:noFill/>
          </p:spPr>
          <p:txBody>
            <a:bodyPr wrap="square" rtlCol="0">
              <a:spAutoFit/>
            </a:bodyPr>
            <a:lstStyle/>
            <a:p>
              <a:pPr algn="ctr"/>
              <a:r>
                <a:rPr lang="en-GB" sz="1000" b="1" dirty="0"/>
                <a:t>Branch</a:t>
              </a:r>
              <a:r>
                <a:rPr lang="en-GB" sz="1000" dirty="0"/>
                <a:t> Claim Dispatcher 1</a:t>
              </a:r>
            </a:p>
          </p:txBody>
        </p:sp>
        <p:pic>
          <p:nvPicPr>
            <p:cNvPr id="77" name="Picture 76">
              <a:extLst>
                <a:ext uri="{FF2B5EF4-FFF2-40B4-BE49-F238E27FC236}">
                  <a16:creationId xmlns:a16="http://schemas.microsoft.com/office/drawing/2014/main" id="{07576BAB-2FE1-4FD9-916D-ECC87F6286FB}"/>
                </a:ext>
              </a:extLst>
            </p:cNvPr>
            <p:cNvPicPr>
              <a:picLocks noChangeAspect="1"/>
            </p:cNvPicPr>
            <p:nvPr/>
          </p:nvPicPr>
          <p:blipFill>
            <a:blip r:embed="rId5"/>
            <a:stretch>
              <a:fillRect/>
            </a:stretch>
          </p:blipFill>
          <p:spPr>
            <a:xfrm>
              <a:off x="2314483" y="3072327"/>
              <a:ext cx="206227" cy="206227"/>
            </a:xfrm>
            <a:prstGeom prst="rect">
              <a:avLst/>
            </a:prstGeom>
          </p:spPr>
        </p:pic>
      </p:grpSp>
      <p:grpSp>
        <p:nvGrpSpPr>
          <p:cNvPr id="80" name="Group 79">
            <a:extLst>
              <a:ext uri="{FF2B5EF4-FFF2-40B4-BE49-F238E27FC236}">
                <a16:creationId xmlns:a16="http://schemas.microsoft.com/office/drawing/2014/main" id="{8DD81EA1-FBEE-4166-8ABF-A16A9342C995}"/>
              </a:ext>
            </a:extLst>
          </p:cNvPr>
          <p:cNvGrpSpPr/>
          <p:nvPr/>
        </p:nvGrpSpPr>
        <p:grpSpPr>
          <a:xfrm>
            <a:off x="346149" y="3104605"/>
            <a:ext cx="982153" cy="593150"/>
            <a:chOff x="346149" y="3072327"/>
            <a:chExt cx="982153" cy="593150"/>
          </a:xfrm>
        </p:grpSpPr>
        <p:sp>
          <p:nvSpPr>
            <p:cNvPr id="83" name="TextBox 82">
              <a:extLst>
                <a:ext uri="{FF2B5EF4-FFF2-40B4-BE49-F238E27FC236}">
                  <a16:creationId xmlns:a16="http://schemas.microsoft.com/office/drawing/2014/main" id="{EF41AD10-7A82-4E8F-BD17-5013CB4F815E}"/>
                </a:ext>
              </a:extLst>
            </p:cNvPr>
            <p:cNvSpPr txBox="1"/>
            <p:nvPr/>
          </p:nvSpPr>
          <p:spPr>
            <a:xfrm>
              <a:off x="346149" y="3265367"/>
              <a:ext cx="982153" cy="400110"/>
            </a:xfrm>
            <a:prstGeom prst="rect">
              <a:avLst/>
            </a:prstGeom>
            <a:noFill/>
          </p:spPr>
          <p:txBody>
            <a:bodyPr wrap="square" rtlCol="0">
              <a:spAutoFit/>
            </a:bodyPr>
            <a:lstStyle/>
            <a:p>
              <a:pPr algn="ctr"/>
              <a:r>
                <a:rPr lang="en-GB" sz="1000" dirty="0"/>
                <a:t>Claim Dispatcher 1</a:t>
              </a:r>
            </a:p>
          </p:txBody>
        </p:sp>
        <p:pic>
          <p:nvPicPr>
            <p:cNvPr id="86" name="Picture 85">
              <a:extLst>
                <a:ext uri="{FF2B5EF4-FFF2-40B4-BE49-F238E27FC236}">
                  <a16:creationId xmlns:a16="http://schemas.microsoft.com/office/drawing/2014/main" id="{188FCC6E-9EC7-49A8-A80E-11162E0C73B2}"/>
                </a:ext>
              </a:extLst>
            </p:cNvPr>
            <p:cNvPicPr>
              <a:picLocks noChangeAspect="1"/>
            </p:cNvPicPr>
            <p:nvPr/>
          </p:nvPicPr>
          <p:blipFill>
            <a:blip r:embed="rId4"/>
            <a:stretch>
              <a:fillRect/>
            </a:stretch>
          </p:blipFill>
          <p:spPr>
            <a:xfrm>
              <a:off x="722909" y="3072327"/>
              <a:ext cx="228632" cy="228632"/>
            </a:xfrm>
            <a:prstGeom prst="rect">
              <a:avLst/>
            </a:prstGeom>
          </p:spPr>
        </p:pic>
      </p:grpSp>
      <p:grpSp>
        <p:nvGrpSpPr>
          <p:cNvPr id="89" name="Group 88">
            <a:extLst>
              <a:ext uri="{FF2B5EF4-FFF2-40B4-BE49-F238E27FC236}">
                <a16:creationId xmlns:a16="http://schemas.microsoft.com/office/drawing/2014/main" id="{AA58C923-2D51-4954-8BD8-514616793D8A}"/>
              </a:ext>
            </a:extLst>
          </p:cNvPr>
          <p:cNvGrpSpPr/>
          <p:nvPr/>
        </p:nvGrpSpPr>
        <p:grpSpPr>
          <a:xfrm>
            <a:off x="5296540" y="3104605"/>
            <a:ext cx="982153" cy="592626"/>
            <a:chOff x="5296540" y="3072327"/>
            <a:chExt cx="982153" cy="592626"/>
          </a:xfrm>
        </p:grpSpPr>
        <p:sp>
          <p:nvSpPr>
            <p:cNvPr id="90" name="TextBox 89">
              <a:extLst>
                <a:ext uri="{FF2B5EF4-FFF2-40B4-BE49-F238E27FC236}">
                  <a16:creationId xmlns:a16="http://schemas.microsoft.com/office/drawing/2014/main" id="{EEDE8531-3BF6-4942-9646-424A1B4D2450}"/>
                </a:ext>
              </a:extLst>
            </p:cNvPr>
            <p:cNvSpPr txBox="1"/>
            <p:nvPr/>
          </p:nvSpPr>
          <p:spPr>
            <a:xfrm>
              <a:off x="5296540" y="3264843"/>
              <a:ext cx="982153" cy="400110"/>
            </a:xfrm>
            <a:prstGeom prst="rect">
              <a:avLst/>
            </a:prstGeom>
            <a:noFill/>
          </p:spPr>
          <p:txBody>
            <a:bodyPr wrap="square" rtlCol="0">
              <a:spAutoFit/>
            </a:bodyPr>
            <a:lstStyle/>
            <a:p>
              <a:pPr algn="ctr"/>
              <a:r>
                <a:rPr lang="en-GB" sz="1000" dirty="0"/>
                <a:t>Claim Dispatcher 2</a:t>
              </a:r>
            </a:p>
          </p:txBody>
        </p:sp>
        <p:pic>
          <p:nvPicPr>
            <p:cNvPr id="91" name="Picture 90">
              <a:extLst>
                <a:ext uri="{FF2B5EF4-FFF2-40B4-BE49-F238E27FC236}">
                  <a16:creationId xmlns:a16="http://schemas.microsoft.com/office/drawing/2014/main" id="{93CC2B14-6C9A-48AC-87C3-E08CE61B4062}"/>
                </a:ext>
              </a:extLst>
            </p:cNvPr>
            <p:cNvPicPr>
              <a:picLocks noChangeAspect="1"/>
            </p:cNvPicPr>
            <p:nvPr/>
          </p:nvPicPr>
          <p:blipFill>
            <a:blip r:embed="rId4"/>
            <a:stretch>
              <a:fillRect/>
            </a:stretch>
          </p:blipFill>
          <p:spPr>
            <a:xfrm>
              <a:off x="5673300" y="3072327"/>
              <a:ext cx="228632" cy="228632"/>
            </a:xfrm>
            <a:prstGeom prst="rect">
              <a:avLst/>
            </a:prstGeom>
          </p:spPr>
        </p:pic>
      </p:grpSp>
      <p:grpSp>
        <p:nvGrpSpPr>
          <p:cNvPr id="92" name="Group 91">
            <a:extLst>
              <a:ext uri="{FF2B5EF4-FFF2-40B4-BE49-F238E27FC236}">
                <a16:creationId xmlns:a16="http://schemas.microsoft.com/office/drawing/2014/main" id="{F8A1A4DE-7D55-4EA0-AD12-0BB38133ABAE}"/>
              </a:ext>
            </a:extLst>
          </p:cNvPr>
          <p:cNvGrpSpPr/>
          <p:nvPr/>
        </p:nvGrpSpPr>
        <p:grpSpPr>
          <a:xfrm>
            <a:off x="6047788" y="3104605"/>
            <a:ext cx="982153" cy="584264"/>
            <a:chOff x="6047788" y="3072327"/>
            <a:chExt cx="982153" cy="584264"/>
          </a:xfrm>
        </p:grpSpPr>
        <p:sp>
          <p:nvSpPr>
            <p:cNvPr id="93" name="TextBox 92">
              <a:extLst>
                <a:ext uri="{FF2B5EF4-FFF2-40B4-BE49-F238E27FC236}">
                  <a16:creationId xmlns:a16="http://schemas.microsoft.com/office/drawing/2014/main" id="{D0A04235-09D3-46F7-9EEA-346E551A8DC1}"/>
                </a:ext>
              </a:extLst>
            </p:cNvPr>
            <p:cNvSpPr txBox="1"/>
            <p:nvPr/>
          </p:nvSpPr>
          <p:spPr>
            <a:xfrm>
              <a:off x="6047788" y="3256481"/>
              <a:ext cx="982153" cy="400110"/>
            </a:xfrm>
            <a:prstGeom prst="rect">
              <a:avLst/>
            </a:prstGeom>
            <a:noFill/>
          </p:spPr>
          <p:txBody>
            <a:bodyPr wrap="square" rtlCol="0">
              <a:spAutoFit/>
            </a:bodyPr>
            <a:lstStyle/>
            <a:p>
              <a:pPr algn="ctr"/>
              <a:r>
                <a:rPr lang="en-GB" sz="1000" dirty="0"/>
                <a:t>Claim Handler 2</a:t>
              </a:r>
            </a:p>
          </p:txBody>
        </p:sp>
        <p:pic>
          <p:nvPicPr>
            <p:cNvPr id="94" name="Picture 93">
              <a:extLst>
                <a:ext uri="{FF2B5EF4-FFF2-40B4-BE49-F238E27FC236}">
                  <a16:creationId xmlns:a16="http://schemas.microsoft.com/office/drawing/2014/main" id="{7FFEEFE8-4A12-47C5-92A2-644DBAE389CF}"/>
                </a:ext>
              </a:extLst>
            </p:cNvPr>
            <p:cNvPicPr>
              <a:picLocks noChangeAspect="1"/>
            </p:cNvPicPr>
            <p:nvPr/>
          </p:nvPicPr>
          <p:blipFill>
            <a:blip r:embed="rId4"/>
            <a:stretch>
              <a:fillRect/>
            </a:stretch>
          </p:blipFill>
          <p:spPr>
            <a:xfrm>
              <a:off x="6424548" y="3072327"/>
              <a:ext cx="228632" cy="228632"/>
            </a:xfrm>
            <a:prstGeom prst="rect">
              <a:avLst/>
            </a:prstGeom>
          </p:spPr>
        </p:pic>
      </p:grpSp>
      <p:grpSp>
        <p:nvGrpSpPr>
          <p:cNvPr id="95" name="Group 94">
            <a:extLst>
              <a:ext uri="{FF2B5EF4-FFF2-40B4-BE49-F238E27FC236}">
                <a16:creationId xmlns:a16="http://schemas.microsoft.com/office/drawing/2014/main" id="{F70D574F-35EF-466E-A421-65C7DFAF8302}"/>
              </a:ext>
            </a:extLst>
          </p:cNvPr>
          <p:cNvGrpSpPr/>
          <p:nvPr/>
        </p:nvGrpSpPr>
        <p:grpSpPr>
          <a:xfrm>
            <a:off x="6864058" y="3104605"/>
            <a:ext cx="1045036" cy="592626"/>
            <a:chOff x="6864058" y="3072327"/>
            <a:chExt cx="1045036" cy="592626"/>
          </a:xfrm>
        </p:grpSpPr>
        <p:sp>
          <p:nvSpPr>
            <p:cNvPr id="96" name="TextBox 95">
              <a:extLst>
                <a:ext uri="{FF2B5EF4-FFF2-40B4-BE49-F238E27FC236}">
                  <a16:creationId xmlns:a16="http://schemas.microsoft.com/office/drawing/2014/main" id="{B659FFB5-196E-4C76-A238-8AECB854274F}"/>
                </a:ext>
              </a:extLst>
            </p:cNvPr>
            <p:cNvSpPr txBox="1"/>
            <p:nvPr/>
          </p:nvSpPr>
          <p:spPr>
            <a:xfrm>
              <a:off x="6864058" y="3264843"/>
              <a:ext cx="1045036" cy="400110"/>
            </a:xfrm>
            <a:prstGeom prst="rect">
              <a:avLst/>
            </a:prstGeom>
            <a:noFill/>
          </p:spPr>
          <p:txBody>
            <a:bodyPr wrap="square" rtlCol="0">
              <a:spAutoFit/>
            </a:bodyPr>
            <a:lstStyle/>
            <a:p>
              <a:pPr algn="ctr"/>
              <a:r>
                <a:rPr lang="en-GB" sz="1000" b="1" dirty="0"/>
                <a:t>Branch</a:t>
              </a:r>
              <a:r>
                <a:rPr lang="en-GB" sz="1000" dirty="0"/>
                <a:t>  Claim Dispatcher 2</a:t>
              </a:r>
            </a:p>
          </p:txBody>
        </p:sp>
        <p:pic>
          <p:nvPicPr>
            <p:cNvPr id="97" name="Picture 96">
              <a:extLst>
                <a:ext uri="{FF2B5EF4-FFF2-40B4-BE49-F238E27FC236}">
                  <a16:creationId xmlns:a16="http://schemas.microsoft.com/office/drawing/2014/main" id="{8D442FA6-D58C-4422-BB3B-84A76ED2C2B9}"/>
                </a:ext>
              </a:extLst>
            </p:cNvPr>
            <p:cNvPicPr>
              <a:picLocks noChangeAspect="1"/>
            </p:cNvPicPr>
            <p:nvPr/>
          </p:nvPicPr>
          <p:blipFill>
            <a:blip r:embed="rId4"/>
            <a:stretch>
              <a:fillRect/>
            </a:stretch>
          </p:blipFill>
          <p:spPr>
            <a:xfrm>
              <a:off x="7250978" y="3072327"/>
              <a:ext cx="228632" cy="228632"/>
            </a:xfrm>
            <a:prstGeom prst="rect">
              <a:avLst/>
            </a:prstGeom>
          </p:spPr>
        </p:pic>
      </p:grpSp>
      <p:grpSp>
        <p:nvGrpSpPr>
          <p:cNvPr id="98" name="Group 97">
            <a:extLst>
              <a:ext uri="{FF2B5EF4-FFF2-40B4-BE49-F238E27FC236}">
                <a16:creationId xmlns:a16="http://schemas.microsoft.com/office/drawing/2014/main" id="{2E8A1470-E159-4EDD-B1E0-27C5375F50FC}"/>
              </a:ext>
            </a:extLst>
          </p:cNvPr>
          <p:cNvGrpSpPr/>
          <p:nvPr/>
        </p:nvGrpSpPr>
        <p:grpSpPr>
          <a:xfrm>
            <a:off x="7814255" y="3104605"/>
            <a:ext cx="982153" cy="584264"/>
            <a:chOff x="7814255" y="3072327"/>
            <a:chExt cx="982153" cy="584264"/>
          </a:xfrm>
        </p:grpSpPr>
        <p:sp>
          <p:nvSpPr>
            <p:cNvPr id="99" name="TextBox 98">
              <a:extLst>
                <a:ext uri="{FF2B5EF4-FFF2-40B4-BE49-F238E27FC236}">
                  <a16:creationId xmlns:a16="http://schemas.microsoft.com/office/drawing/2014/main" id="{87B84F36-308B-4A02-BF98-BCF1DA84EB72}"/>
                </a:ext>
              </a:extLst>
            </p:cNvPr>
            <p:cNvSpPr txBox="1"/>
            <p:nvPr/>
          </p:nvSpPr>
          <p:spPr>
            <a:xfrm>
              <a:off x="7814255" y="3256481"/>
              <a:ext cx="982153" cy="400110"/>
            </a:xfrm>
            <a:prstGeom prst="rect">
              <a:avLst/>
            </a:prstGeom>
            <a:noFill/>
          </p:spPr>
          <p:txBody>
            <a:bodyPr wrap="square" rtlCol="0">
              <a:spAutoFit/>
            </a:bodyPr>
            <a:lstStyle/>
            <a:p>
              <a:pPr algn="ctr"/>
              <a:r>
                <a:rPr lang="en-GB" sz="1000" b="1" dirty="0"/>
                <a:t>Branch</a:t>
              </a:r>
              <a:r>
                <a:rPr lang="en-GB" sz="1000" dirty="0"/>
                <a:t> Claim Handler 2a</a:t>
              </a:r>
            </a:p>
          </p:txBody>
        </p:sp>
        <p:pic>
          <p:nvPicPr>
            <p:cNvPr id="100" name="Picture 99">
              <a:extLst>
                <a:ext uri="{FF2B5EF4-FFF2-40B4-BE49-F238E27FC236}">
                  <a16:creationId xmlns:a16="http://schemas.microsoft.com/office/drawing/2014/main" id="{88B15C23-79EE-41C4-B5C8-CF749E59C157}"/>
                </a:ext>
              </a:extLst>
            </p:cNvPr>
            <p:cNvPicPr>
              <a:picLocks noChangeAspect="1"/>
            </p:cNvPicPr>
            <p:nvPr/>
          </p:nvPicPr>
          <p:blipFill>
            <a:blip r:embed="rId4"/>
            <a:stretch>
              <a:fillRect/>
            </a:stretch>
          </p:blipFill>
          <p:spPr>
            <a:xfrm>
              <a:off x="8180855" y="3072327"/>
              <a:ext cx="228632" cy="228632"/>
            </a:xfrm>
            <a:prstGeom prst="rect">
              <a:avLst/>
            </a:prstGeom>
          </p:spPr>
        </p:pic>
      </p:grpSp>
      <p:grpSp>
        <p:nvGrpSpPr>
          <p:cNvPr id="101" name="Group 100">
            <a:extLst>
              <a:ext uri="{FF2B5EF4-FFF2-40B4-BE49-F238E27FC236}">
                <a16:creationId xmlns:a16="http://schemas.microsoft.com/office/drawing/2014/main" id="{598FC0DC-8096-46E2-A457-790DF437E3DD}"/>
              </a:ext>
            </a:extLst>
          </p:cNvPr>
          <p:cNvGrpSpPr/>
          <p:nvPr/>
        </p:nvGrpSpPr>
        <p:grpSpPr>
          <a:xfrm>
            <a:off x="2726775" y="3104605"/>
            <a:ext cx="1219270" cy="612946"/>
            <a:chOff x="-1932026" y="3389738"/>
            <a:chExt cx="1219270" cy="612946"/>
          </a:xfrm>
        </p:grpSpPr>
        <p:pic>
          <p:nvPicPr>
            <p:cNvPr id="102" name="Picture 101">
              <a:extLst>
                <a:ext uri="{FF2B5EF4-FFF2-40B4-BE49-F238E27FC236}">
                  <a16:creationId xmlns:a16="http://schemas.microsoft.com/office/drawing/2014/main" id="{17005E80-4B5B-4E19-955B-5A64EECAE4ED}"/>
                </a:ext>
              </a:extLst>
            </p:cNvPr>
            <p:cNvPicPr>
              <a:picLocks noChangeAspect="1"/>
            </p:cNvPicPr>
            <p:nvPr/>
          </p:nvPicPr>
          <p:blipFill>
            <a:blip r:embed="rId3"/>
            <a:stretch>
              <a:fillRect/>
            </a:stretch>
          </p:blipFill>
          <p:spPr>
            <a:xfrm>
              <a:off x="-1436707" y="3389738"/>
              <a:ext cx="228632" cy="228632"/>
            </a:xfrm>
            <a:prstGeom prst="rect">
              <a:avLst/>
            </a:prstGeom>
          </p:spPr>
        </p:pic>
        <p:sp>
          <p:nvSpPr>
            <p:cNvPr id="103" name="TextBox 102">
              <a:extLst>
                <a:ext uri="{FF2B5EF4-FFF2-40B4-BE49-F238E27FC236}">
                  <a16:creationId xmlns:a16="http://schemas.microsoft.com/office/drawing/2014/main" id="{D43AD794-6EEE-45ED-80D3-E872D197DB01}"/>
                </a:ext>
              </a:extLst>
            </p:cNvPr>
            <p:cNvSpPr txBox="1"/>
            <p:nvPr/>
          </p:nvSpPr>
          <p:spPr>
            <a:xfrm>
              <a:off x="-1932026" y="3602574"/>
              <a:ext cx="1219270" cy="400110"/>
            </a:xfrm>
            <a:prstGeom prst="rect">
              <a:avLst/>
            </a:prstGeom>
            <a:noFill/>
          </p:spPr>
          <p:txBody>
            <a:bodyPr wrap="square" rtlCol="0">
              <a:spAutoFit/>
            </a:bodyPr>
            <a:lstStyle/>
            <a:p>
              <a:pPr algn="ctr"/>
              <a:r>
                <a:rPr lang="en-GB" sz="1000" b="1" dirty="0"/>
                <a:t>Branch</a:t>
              </a:r>
              <a:r>
                <a:rPr lang="en-GB" sz="1000" dirty="0"/>
                <a:t> Claim Handler 1a</a:t>
              </a:r>
            </a:p>
          </p:txBody>
        </p:sp>
      </p:grpSp>
    </p:spTree>
    <p:extLst>
      <p:ext uri="{BB962C8B-B14F-4D97-AF65-F5344CB8AC3E}">
        <p14:creationId xmlns:p14="http://schemas.microsoft.com/office/powerpoint/2010/main" val="2931482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13</a:t>
            </a:fld>
            <a:endParaRPr lang="en-US" dirty="0">
              <a:solidFill>
                <a:schemeClr val="bg1"/>
              </a:solidFill>
            </a:endParaRPr>
          </a:p>
        </p:txBody>
      </p:sp>
      <p:sp>
        <p:nvSpPr>
          <p:cNvPr id="26" name="Text Box 28"/>
          <p:cNvSpPr txBox="1">
            <a:spLocks noChangeArrowheads="1"/>
          </p:cNvSpPr>
          <p:nvPr/>
        </p:nvSpPr>
        <p:spPr bwMode="auto">
          <a:xfrm>
            <a:off x="323849" y="3881586"/>
            <a:ext cx="8572501" cy="226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t>Claim Handlers continued…</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1a”, can search for and view the claim, even though it is no longer allocated to the branch the user is assigned to having previously worked on it.</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2a” can now view and work on the claim because it is allocated to Branch 2, the Branch the user is assigned to.</a:t>
            </a:r>
          </a:p>
          <a:p>
            <a:pPr>
              <a:spcBef>
                <a:spcPct val="50000"/>
              </a:spcBef>
              <a:defRPr/>
            </a:pPr>
            <a:endParaRPr lang="en-GB" altLang="it-IT" sz="600" dirty="0"/>
          </a:p>
          <a:p>
            <a:pPr>
              <a:spcBef>
                <a:spcPct val="50000"/>
              </a:spcBef>
              <a:defRPr/>
            </a:pPr>
            <a:r>
              <a:rPr lang="en-GB" altLang="it-IT" sz="1200" u="sng" dirty="0"/>
              <a:t>Claimant Representative Claim Handler</a:t>
            </a:r>
          </a:p>
          <a:p>
            <a:pPr marL="228600" indent="-228600">
              <a:spcBef>
                <a:spcPct val="50000"/>
              </a:spcBef>
              <a:buFont typeface="Arial" pitchFamily="34" charset="0"/>
              <a:buChar char="•"/>
              <a:defRPr/>
            </a:pPr>
            <a:r>
              <a:rPr lang="en-GB" altLang="it-IT" sz="1200" dirty="0"/>
              <a:t>The CR Claim Handler cannot</a:t>
            </a:r>
            <a:r>
              <a:rPr lang="en-GB" altLang="it-IT" sz="1200" b="1" dirty="0"/>
              <a:t> </a:t>
            </a:r>
            <a:r>
              <a:rPr lang="en-GB" altLang="it-IT" sz="1200" dirty="0"/>
              <a:t>work on the claim because it has been sent to the Compensator. The CR Claim handler may not perform any other activities on the claim while the claim is held by a compensator but can view a read only version of the claim by accessing it from the search results.</a:t>
            </a:r>
          </a:p>
        </p:txBody>
      </p:sp>
      <p:sp>
        <p:nvSpPr>
          <p:cNvPr id="73" name="Rectangle 72">
            <a:extLst>
              <a:ext uri="{FF2B5EF4-FFF2-40B4-BE49-F238E27FC236}">
                <a16:creationId xmlns:a16="http://schemas.microsoft.com/office/drawing/2014/main" id="{7A1D7488-C992-4890-913F-D9F8F6EEDF92}"/>
              </a:ext>
            </a:extLst>
          </p:cNvPr>
          <p:cNvSpPr>
            <a:spLocks noChangeArrowheads="1"/>
          </p:cNvSpPr>
          <p:nvPr/>
        </p:nvSpPr>
        <p:spPr bwMode="auto">
          <a:xfrm>
            <a:off x="575421" y="11752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CR1</a:t>
            </a:r>
          </a:p>
        </p:txBody>
      </p:sp>
      <p:sp>
        <p:nvSpPr>
          <p:cNvPr id="74" name="Rectangle 8">
            <a:extLst>
              <a:ext uri="{FF2B5EF4-FFF2-40B4-BE49-F238E27FC236}">
                <a16:creationId xmlns:a16="http://schemas.microsoft.com/office/drawing/2014/main" id="{5E69FC19-D69A-4CEE-BE94-1E927ACB5CF3}"/>
              </a:ext>
            </a:extLst>
          </p:cNvPr>
          <p:cNvSpPr>
            <a:spLocks noChangeArrowheads="1"/>
          </p:cNvSpPr>
          <p:nvPr/>
        </p:nvSpPr>
        <p:spPr bwMode="auto">
          <a:xfrm>
            <a:off x="575421" y="16070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Branch1</a:t>
            </a:r>
          </a:p>
        </p:txBody>
      </p:sp>
      <p:cxnSp>
        <p:nvCxnSpPr>
          <p:cNvPr id="75" name="AutoShape 10">
            <a:extLst>
              <a:ext uri="{FF2B5EF4-FFF2-40B4-BE49-F238E27FC236}">
                <a16:creationId xmlns:a16="http://schemas.microsoft.com/office/drawing/2014/main" id="{419E71BE-6595-401A-A8F6-0B1BCE73067B}"/>
              </a:ext>
            </a:extLst>
          </p:cNvPr>
          <p:cNvCxnSpPr>
            <a:cxnSpLocks noChangeShapeType="1"/>
          </p:cNvCxnSpPr>
          <p:nvPr/>
        </p:nvCxnSpPr>
        <p:spPr bwMode="auto">
          <a:xfrm>
            <a:off x="1187402" y="14625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Rectangle 5">
            <a:extLst>
              <a:ext uri="{FF2B5EF4-FFF2-40B4-BE49-F238E27FC236}">
                <a16:creationId xmlns:a16="http://schemas.microsoft.com/office/drawing/2014/main" id="{E7DD5EC2-DCF8-40A1-ACEA-731E8DA96093}"/>
              </a:ext>
            </a:extLst>
          </p:cNvPr>
          <p:cNvSpPr>
            <a:spLocks noChangeArrowheads="1"/>
          </p:cNvSpPr>
          <p:nvPr/>
        </p:nvSpPr>
        <p:spPr bwMode="auto">
          <a:xfrm>
            <a:off x="3786234" y="12070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E78332"/>
                </a:solidFill>
              </a:rPr>
              <a:t>Compensator</a:t>
            </a:r>
          </a:p>
        </p:txBody>
      </p:sp>
      <p:sp>
        <p:nvSpPr>
          <p:cNvPr id="80" name="Rectangle 6">
            <a:extLst>
              <a:ext uri="{FF2B5EF4-FFF2-40B4-BE49-F238E27FC236}">
                <a16:creationId xmlns:a16="http://schemas.microsoft.com/office/drawing/2014/main" id="{FA46B906-B614-43C0-9B74-D4B429E5E5B1}"/>
              </a:ext>
            </a:extLst>
          </p:cNvPr>
          <p:cNvSpPr>
            <a:spLocks noChangeArrowheads="1"/>
          </p:cNvSpPr>
          <p:nvPr/>
        </p:nvSpPr>
        <p:spPr bwMode="auto">
          <a:xfrm>
            <a:off x="585045"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1 (Central Point)</a:t>
            </a:r>
          </a:p>
        </p:txBody>
      </p:sp>
      <p:cxnSp>
        <p:nvCxnSpPr>
          <p:cNvPr id="81" name="Elbow Connector 44">
            <a:extLst>
              <a:ext uri="{FF2B5EF4-FFF2-40B4-BE49-F238E27FC236}">
                <a16:creationId xmlns:a16="http://schemas.microsoft.com/office/drawing/2014/main" id="{EA68D17E-73F5-4B55-9389-6B425AE6C348}"/>
              </a:ext>
            </a:extLst>
          </p:cNvPr>
          <p:cNvCxnSpPr>
            <a:stCxn id="77" idx="2"/>
            <a:endCxn id="80" idx="0"/>
          </p:cNvCxnSpPr>
          <p:nvPr/>
        </p:nvCxnSpPr>
        <p:spPr>
          <a:xfrm rot="5400000">
            <a:off x="2777462" y="851344"/>
            <a:ext cx="1209458" cy="249866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82" name="Rectangle 6">
            <a:extLst>
              <a:ext uri="{FF2B5EF4-FFF2-40B4-BE49-F238E27FC236}">
                <a16:creationId xmlns:a16="http://schemas.microsoft.com/office/drawing/2014/main" id="{FB716A40-BD4A-4F78-83C9-4DE84A03DC6B}"/>
              </a:ext>
            </a:extLst>
          </p:cNvPr>
          <p:cNvSpPr>
            <a:spLocks noChangeArrowheads="1"/>
          </p:cNvSpPr>
          <p:nvPr/>
        </p:nvSpPr>
        <p:spPr bwMode="auto">
          <a:xfrm>
            <a:off x="5562601"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2 (Handling Point)</a:t>
            </a:r>
          </a:p>
        </p:txBody>
      </p:sp>
      <p:cxnSp>
        <p:nvCxnSpPr>
          <p:cNvPr id="83" name="Elbow Connector 60">
            <a:extLst>
              <a:ext uri="{FF2B5EF4-FFF2-40B4-BE49-F238E27FC236}">
                <a16:creationId xmlns:a16="http://schemas.microsoft.com/office/drawing/2014/main" id="{6505CA1C-B403-4E11-84F9-B68BD1788483}"/>
              </a:ext>
            </a:extLst>
          </p:cNvPr>
          <p:cNvCxnSpPr>
            <a:stCxn id="77" idx="2"/>
            <a:endCxn id="82" idx="0"/>
          </p:cNvCxnSpPr>
          <p:nvPr/>
        </p:nvCxnSpPr>
        <p:spPr>
          <a:xfrm rot="16200000" flipH="1">
            <a:off x="5266239" y="861230"/>
            <a:ext cx="1209458" cy="24788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84" name="Flowchart: Document 83">
            <a:extLst>
              <a:ext uri="{FF2B5EF4-FFF2-40B4-BE49-F238E27FC236}">
                <a16:creationId xmlns:a16="http://schemas.microsoft.com/office/drawing/2014/main" id="{F5E8C564-F59F-49B0-8E32-1200826492F3}"/>
              </a:ext>
            </a:extLst>
          </p:cNvPr>
          <p:cNvSpPr/>
          <p:nvPr/>
        </p:nvSpPr>
        <p:spPr>
          <a:xfrm>
            <a:off x="4317581" y="2684021"/>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78332"/>
                </a:solidFill>
                <a:latin typeface="Arial" pitchFamily="34" charset="0"/>
                <a:cs typeface="Arial" pitchFamily="34" charset="0"/>
              </a:rPr>
              <a:t>CNF</a:t>
            </a:r>
          </a:p>
        </p:txBody>
      </p:sp>
      <p:sp>
        <p:nvSpPr>
          <p:cNvPr id="85" name="Rectangle 84">
            <a:extLst>
              <a:ext uri="{FF2B5EF4-FFF2-40B4-BE49-F238E27FC236}">
                <a16:creationId xmlns:a16="http://schemas.microsoft.com/office/drawing/2014/main" id="{A3158F70-3A7F-40CA-896F-2373C17166D9}"/>
              </a:ext>
            </a:extLst>
          </p:cNvPr>
          <p:cNvSpPr/>
          <p:nvPr/>
        </p:nvSpPr>
        <p:spPr>
          <a:xfrm>
            <a:off x="323849" y="663059"/>
            <a:ext cx="2351926" cy="369332"/>
          </a:xfrm>
          <a:prstGeom prst="rect">
            <a:avLst/>
          </a:prstGeom>
        </p:spPr>
        <p:txBody>
          <a:bodyPr wrap="none">
            <a:spAutoFit/>
          </a:bodyPr>
          <a:lstStyle/>
          <a:p>
            <a:r>
              <a:rPr lang="en-GB" dirty="0">
                <a:solidFill>
                  <a:srgbClr val="196DB2"/>
                </a:solidFill>
              </a:rPr>
              <a:t>Scenario 2 continued</a:t>
            </a:r>
          </a:p>
        </p:txBody>
      </p:sp>
      <p:cxnSp>
        <p:nvCxnSpPr>
          <p:cNvPr id="87" name="Elbow Connector 32">
            <a:extLst>
              <a:ext uri="{FF2B5EF4-FFF2-40B4-BE49-F238E27FC236}">
                <a16:creationId xmlns:a16="http://schemas.microsoft.com/office/drawing/2014/main" id="{32722489-8593-437C-BADC-0932FB47D61D}"/>
              </a:ext>
            </a:extLst>
          </p:cNvPr>
          <p:cNvCxnSpPr>
            <a:cxnSpLocks/>
            <a:stCxn id="46" idx="2"/>
            <a:endCxn id="84" idx="1"/>
          </p:cNvCxnSpPr>
          <p:nvPr/>
        </p:nvCxnSpPr>
        <p:spPr>
          <a:xfrm rot="5400000" flipH="1" flipV="1">
            <a:off x="3387807" y="2787778"/>
            <a:ext cx="878375" cy="981171"/>
          </a:xfrm>
          <a:prstGeom prst="bentConnector4">
            <a:avLst>
              <a:gd name="adj1" fmla="val -26025"/>
              <a:gd name="adj2" fmla="val 60357"/>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F87FDA3C-7AE4-4B06-A832-239D3B698CF5}"/>
              </a:ext>
            </a:extLst>
          </p:cNvPr>
          <p:cNvCxnSpPr>
            <a:stCxn id="84" idx="3"/>
          </p:cNvCxnSpPr>
          <p:nvPr/>
        </p:nvCxnSpPr>
        <p:spPr>
          <a:xfrm flipV="1">
            <a:off x="4902614" y="2839175"/>
            <a:ext cx="574197" cy="1"/>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747C721D-37D4-498F-97B9-6042C97ECFBC}"/>
              </a:ext>
            </a:extLst>
          </p:cNvPr>
          <p:cNvGrpSpPr/>
          <p:nvPr/>
        </p:nvGrpSpPr>
        <p:grpSpPr>
          <a:xfrm>
            <a:off x="577767" y="2040418"/>
            <a:ext cx="1219270" cy="459057"/>
            <a:chOff x="9225211" y="2781647"/>
            <a:chExt cx="1219270" cy="459057"/>
          </a:xfrm>
        </p:grpSpPr>
        <p:pic>
          <p:nvPicPr>
            <p:cNvPr id="90" name="Picture 89">
              <a:extLst>
                <a:ext uri="{FF2B5EF4-FFF2-40B4-BE49-F238E27FC236}">
                  <a16:creationId xmlns:a16="http://schemas.microsoft.com/office/drawing/2014/main" id="{D303F91D-6D46-4EAD-A3A5-FCCE6D27E881}"/>
                </a:ext>
              </a:extLst>
            </p:cNvPr>
            <p:cNvPicPr>
              <a:picLocks noChangeAspect="1"/>
            </p:cNvPicPr>
            <p:nvPr/>
          </p:nvPicPr>
          <p:blipFill>
            <a:blip r:embed="rId2"/>
            <a:stretch>
              <a:fillRect/>
            </a:stretch>
          </p:blipFill>
          <p:spPr>
            <a:xfrm>
              <a:off x="9720530" y="2781647"/>
              <a:ext cx="228632" cy="228632"/>
            </a:xfrm>
            <a:prstGeom prst="rect">
              <a:avLst/>
            </a:prstGeom>
          </p:spPr>
        </p:pic>
        <p:sp>
          <p:nvSpPr>
            <p:cNvPr id="91" name="TextBox 90">
              <a:extLst>
                <a:ext uri="{FF2B5EF4-FFF2-40B4-BE49-F238E27FC236}">
                  <a16:creationId xmlns:a16="http://schemas.microsoft.com/office/drawing/2014/main" id="{C8E1AA1D-3EDF-4DA0-BC95-8AC71C2E7019}"/>
                </a:ext>
              </a:extLst>
            </p:cNvPr>
            <p:cNvSpPr txBox="1"/>
            <p:nvPr/>
          </p:nvSpPr>
          <p:spPr>
            <a:xfrm>
              <a:off x="9225211" y="2994483"/>
              <a:ext cx="1219270" cy="246221"/>
            </a:xfrm>
            <a:prstGeom prst="rect">
              <a:avLst/>
            </a:prstGeom>
            <a:noFill/>
          </p:spPr>
          <p:txBody>
            <a:bodyPr wrap="square" rtlCol="0">
              <a:spAutoFit/>
            </a:bodyPr>
            <a:lstStyle/>
            <a:p>
              <a:pPr algn="ctr"/>
              <a:r>
                <a:rPr lang="en-GB" sz="1000" dirty="0"/>
                <a:t>CR Claim Handler</a:t>
              </a:r>
            </a:p>
          </p:txBody>
        </p:sp>
      </p:grpSp>
      <p:grpSp>
        <p:nvGrpSpPr>
          <p:cNvPr id="92" name="Group 91">
            <a:extLst>
              <a:ext uri="{FF2B5EF4-FFF2-40B4-BE49-F238E27FC236}">
                <a16:creationId xmlns:a16="http://schemas.microsoft.com/office/drawing/2014/main" id="{4395670D-6F46-4490-AF85-A0AE1522D4B9}"/>
              </a:ext>
            </a:extLst>
          </p:cNvPr>
          <p:cNvGrpSpPr/>
          <p:nvPr/>
        </p:nvGrpSpPr>
        <p:grpSpPr>
          <a:xfrm>
            <a:off x="1087800" y="3104605"/>
            <a:ext cx="982153" cy="583770"/>
            <a:chOff x="1087800" y="3072327"/>
            <a:chExt cx="982153" cy="583770"/>
          </a:xfrm>
        </p:grpSpPr>
        <p:sp>
          <p:nvSpPr>
            <p:cNvPr id="93" name="TextBox 92">
              <a:extLst>
                <a:ext uri="{FF2B5EF4-FFF2-40B4-BE49-F238E27FC236}">
                  <a16:creationId xmlns:a16="http://schemas.microsoft.com/office/drawing/2014/main" id="{CF29A635-B3BD-4259-83B0-262D17B3A5ED}"/>
                </a:ext>
              </a:extLst>
            </p:cNvPr>
            <p:cNvSpPr txBox="1"/>
            <p:nvPr/>
          </p:nvSpPr>
          <p:spPr>
            <a:xfrm>
              <a:off x="1087800" y="3255987"/>
              <a:ext cx="982153" cy="400110"/>
            </a:xfrm>
            <a:prstGeom prst="rect">
              <a:avLst/>
            </a:prstGeom>
            <a:noFill/>
          </p:spPr>
          <p:txBody>
            <a:bodyPr wrap="square" rtlCol="0">
              <a:spAutoFit/>
            </a:bodyPr>
            <a:lstStyle/>
            <a:p>
              <a:pPr algn="ctr"/>
              <a:r>
                <a:rPr lang="en-GB" sz="1000" dirty="0"/>
                <a:t>Claim Handler 1</a:t>
              </a:r>
            </a:p>
          </p:txBody>
        </p:sp>
        <p:pic>
          <p:nvPicPr>
            <p:cNvPr id="94" name="Picture 93">
              <a:extLst>
                <a:ext uri="{FF2B5EF4-FFF2-40B4-BE49-F238E27FC236}">
                  <a16:creationId xmlns:a16="http://schemas.microsoft.com/office/drawing/2014/main" id="{A78DAB5F-C83B-4324-9C5E-43FDE914DBCD}"/>
                </a:ext>
              </a:extLst>
            </p:cNvPr>
            <p:cNvPicPr>
              <a:picLocks noChangeAspect="1"/>
            </p:cNvPicPr>
            <p:nvPr/>
          </p:nvPicPr>
          <p:blipFill>
            <a:blip r:embed="rId3"/>
            <a:stretch>
              <a:fillRect/>
            </a:stretch>
          </p:blipFill>
          <p:spPr>
            <a:xfrm>
              <a:off x="1464560" y="3072327"/>
              <a:ext cx="228632" cy="228632"/>
            </a:xfrm>
            <a:prstGeom prst="rect">
              <a:avLst/>
            </a:prstGeom>
          </p:spPr>
        </p:pic>
      </p:grpSp>
      <p:grpSp>
        <p:nvGrpSpPr>
          <p:cNvPr id="95" name="Group 94">
            <a:extLst>
              <a:ext uri="{FF2B5EF4-FFF2-40B4-BE49-F238E27FC236}">
                <a16:creationId xmlns:a16="http://schemas.microsoft.com/office/drawing/2014/main" id="{23CC4E7B-C8E3-4B74-BC2B-773223CA57B7}"/>
              </a:ext>
            </a:extLst>
          </p:cNvPr>
          <p:cNvGrpSpPr/>
          <p:nvPr/>
        </p:nvGrpSpPr>
        <p:grpSpPr>
          <a:xfrm>
            <a:off x="1926520" y="3104605"/>
            <a:ext cx="982153" cy="601509"/>
            <a:chOff x="1926520" y="3072327"/>
            <a:chExt cx="982153" cy="601509"/>
          </a:xfrm>
        </p:grpSpPr>
        <p:sp>
          <p:nvSpPr>
            <p:cNvPr id="96" name="TextBox 95">
              <a:extLst>
                <a:ext uri="{FF2B5EF4-FFF2-40B4-BE49-F238E27FC236}">
                  <a16:creationId xmlns:a16="http://schemas.microsoft.com/office/drawing/2014/main" id="{4ABEDEDF-E356-49C6-93FA-58927459054E}"/>
                </a:ext>
              </a:extLst>
            </p:cNvPr>
            <p:cNvSpPr txBox="1"/>
            <p:nvPr/>
          </p:nvSpPr>
          <p:spPr>
            <a:xfrm>
              <a:off x="1926520" y="3273726"/>
              <a:ext cx="982153" cy="400110"/>
            </a:xfrm>
            <a:prstGeom prst="rect">
              <a:avLst/>
            </a:prstGeom>
            <a:noFill/>
          </p:spPr>
          <p:txBody>
            <a:bodyPr wrap="square" rtlCol="0">
              <a:spAutoFit/>
            </a:bodyPr>
            <a:lstStyle/>
            <a:p>
              <a:pPr algn="ctr"/>
              <a:r>
                <a:rPr lang="en-GB" sz="1000" b="1" dirty="0"/>
                <a:t>Branch</a:t>
              </a:r>
              <a:r>
                <a:rPr lang="en-GB" sz="1000" dirty="0"/>
                <a:t> Claim Dispatcher 1</a:t>
              </a:r>
            </a:p>
          </p:txBody>
        </p:sp>
        <p:pic>
          <p:nvPicPr>
            <p:cNvPr id="97" name="Picture 96">
              <a:extLst>
                <a:ext uri="{FF2B5EF4-FFF2-40B4-BE49-F238E27FC236}">
                  <a16:creationId xmlns:a16="http://schemas.microsoft.com/office/drawing/2014/main" id="{4A7F6CF8-A5F9-47F7-B8C1-17292544B7FF}"/>
                </a:ext>
              </a:extLst>
            </p:cNvPr>
            <p:cNvPicPr>
              <a:picLocks noChangeAspect="1"/>
            </p:cNvPicPr>
            <p:nvPr/>
          </p:nvPicPr>
          <p:blipFill>
            <a:blip r:embed="rId4"/>
            <a:stretch>
              <a:fillRect/>
            </a:stretch>
          </p:blipFill>
          <p:spPr>
            <a:xfrm>
              <a:off x="2314483" y="3072327"/>
              <a:ext cx="206227" cy="206227"/>
            </a:xfrm>
            <a:prstGeom prst="rect">
              <a:avLst/>
            </a:prstGeom>
          </p:spPr>
        </p:pic>
      </p:grpSp>
      <p:grpSp>
        <p:nvGrpSpPr>
          <p:cNvPr id="98" name="Group 97">
            <a:extLst>
              <a:ext uri="{FF2B5EF4-FFF2-40B4-BE49-F238E27FC236}">
                <a16:creationId xmlns:a16="http://schemas.microsoft.com/office/drawing/2014/main" id="{83FAAB64-1508-4F32-927F-2C387DC5A4B2}"/>
              </a:ext>
            </a:extLst>
          </p:cNvPr>
          <p:cNvGrpSpPr/>
          <p:nvPr/>
        </p:nvGrpSpPr>
        <p:grpSpPr>
          <a:xfrm>
            <a:off x="346149" y="3104605"/>
            <a:ext cx="982153" cy="593150"/>
            <a:chOff x="346149" y="3072327"/>
            <a:chExt cx="982153" cy="593150"/>
          </a:xfrm>
        </p:grpSpPr>
        <p:sp>
          <p:nvSpPr>
            <p:cNvPr id="99" name="TextBox 98">
              <a:extLst>
                <a:ext uri="{FF2B5EF4-FFF2-40B4-BE49-F238E27FC236}">
                  <a16:creationId xmlns:a16="http://schemas.microsoft.com/office/drawing/2014/main" id="{92D9DE81-E8ED-4612-A131-43074526A8E2}"/>
                </a:ext>
              </a:extLst>
            </p:cNvPr>
            <p:cNvSpPr txBox="1"/>
            <p:nvPr/>
          </p:nvSpPr>
          <p:spPr>
            <a:xfrm>
              <a:off x="346149" y="3265367"/>
              <a:ext cx="982153" cy="400110"/>
            </a:xfrm>
            <a:prstGeom prst="rect">
              <a:avLst/>
            </a:prstGeom>
            <a:noFill/>
          </p:spPr>
          <p:txBody>
            <a:bodyPr wrap="square" rtlCol="0">
              <a:spAutoFit/>
            </a:bodyPr>
            <a:lstStyle/>
            <a:p>
              <a:pPr algn="ctr"/>
              <a:r>
                <a:rPr lang="en-GB" sz="1000" dirty="0"/>
                <a:t>Claim Dispatcher 1</a:t>
              </a:r>
            </a:p>
          </p:txBody>
        </p:sp>
        <p:pic>
          <p:nvPicPr>
            <p:cNvPr id="100" name="Picture 99">
              <a:extLst>
                <a:ext uri="{FF2B5EF4-FFF2-40B4-BE49-F238E27FC236}">
                  <a16:creationId xmlns:a16="http://schemas.microsoft.com/office/drawing/2014/main" id="{99F9C431-B349-4660-818F-BA40FBD3CC09}"/>
                </a:ext>
              </a:extLst>
            </p:cNvPr>
            <p:cNvPicPr>
              <a:picLocks noChangeAspect="1"/>
            </p:cNvPicPr>
            <p:nvPr/>
          </p:nvPicPr>
          <p:blipFill>
            <a:blip r:embed="rId3"/>
            <a:stretch>
              <a:fillRect/>
            </a:stretch>
          </p:blipFill>
          <p:spPr>
            <a:xfrm>
              <a:off x="722909" y="3072327"/>
              <a:ext cx="228632" cy="228632"/>
            </a:xfrm>
            <a:prstGeom prst="rect">
              <a:avLst/>
            </a:prstGeom>
          </p:spPr>
        </p:pic>
      </p:grpSp>
      <p:grpSp>
        <p:nvGrpSpPr>
          <p:cNvPr id="104" name="Group 103">
            <a:extLst>
              <a:ext uri="{FF2B5EF4-FFF2-40B4-BE49-F238E27FC236}">
                <a16:creationId xmlns:a16="http://schemas.microsoft.com/office/drawing/2014/main" id="{2ACA349D-8317-48C0-B666-C6C83B2F8524}"/>
              </a:ext>
            </a:extLst>
          </p:cNvPr>
          <p:cNvGrpSpPr/>
          <p:nvPr/>
        </p:nvGrpSpPr>
        <p:grpSpPr>
          <a:xfrm>
            <a:off x="5296540" y="3104605"/>
            <a:ext cx="982153" cy="592626"/>
            <a:chOff x="5296540" y="3072327"/>
            <a:chExt cx="982153" cy="592626"/>
          </a:xfrm>
        </p:grpSpPr>
        <p:sp>
          <p:nvSpPr>
            <p:cNvPr id="105" name="TextBox 104">
              <a:extLst>
                <a:ext uri="{FF2B5EF4-FFF2-40B4-BE49-F238E27FC236}">
                  <a16:creationId xmlns:a16="http://schemas.microsoft.com/office/drawing/2014/main" id="{8FEB94E3-166E-489D-B591-FCDDDE012A11}"/>
                </a:ext>
              </a:extLst>
            </p:cNvPr>
            <p:cNvSpPr txBox="1"/>
            <p:nvPr/>
          </p:nvSpPr>
          <p:spPr>
            <a:xfrm>
              <a:off x="5296540" y="3264843"/>
              <a:ext cx="982153" cy="400110"/>
            </a:xfrm>
            <a:prstGeom prst="rect">
              <a:avLst/>
            </a:prstGeom>
            <a:noFill/>
          </p:spPr>
          <p:txBody>
            <a:bodyPr wrap="square" rtlCol="0">
              <a:spAutoFit/>
            </a:bodyPr>
            <a:lstStyle/>
            <a:p>
              <a:pPr algn="ctr"/>
              <a:r>
                <a:rPr lang="en-GB" sz="1000" dirty="0"/>
                <a:t>Claim Dispatcher 2</a:t>
              </a:r>
            </a:p>
          </p:txBody>
        </p:sp>
        <p:pic>
          <p:nvPicPr>
            <p:cNvPr id="106" name="Picture 105">
              <a:extLst>
                <a:ext uri="{FF2B5EF4-FFF2-40B4-BE49-F238E27FC236}">
                  <a16:creationId xmlns:a16="http://schemas.microsoft.com/office/drawing/2014/main" id="{F4C94731-298C-4D77-9978-4E469365F5C5}"/>
                </a:ext>
              </a:extLst>
            </p:cNvPr>
            <p:cNvPicPr>
              <a:picLocks noChangeAspect="1"/>
            </p:cNvPicPr>
            <p:nvPr/>
          </p:nvPicPr>
          <p:blipFill>
            <a:blip r:embed="rId3"/>
            <a:stretch>
              <a:fillRect/>
            </a:stretch>
          </p:blipFill>
          <p:spPr>
            <a:xfrm>
              <a:off x="5673300" y="3072327"/>
              <a:ext cx="228632" cy="228632"/>
            </a:xfrm>
            <a:prstGeom prst="rect">
              <a:avLst/>
            </a:prstGeom>
          </p:spPr>
        </p:pic>
      </p:grpSp>
      <p:grpSp>
        <p:nvGrpSpPr>
          <p:cNvPr id="107" name="Group 106">
            <a:extLst>
              <a:ext uri="{FF2B5EF4-FFF2-40B4-BE49-F238E27FC236}">
                <a16:creationId xmlns:a16="http://schemas.microsoft.com/office/drawing/2014/main" id="{BD70177D-A0E3-4D90-B3B8-1D75323CF8D0}"/>
              </a:ext>
            </a:extLst>
          </p:cNvPr>
          <p:cNvGrpSpPr/>
          <p:nvPr/>
        </p:nvGrpSpPr>
        <p:grpSpPr>
          <a:xfrm>
            <a:off x="6047788" y="3104605"/>
            <a:ext cx="982153" cy="584264"/>
            <a:chOff x="6047788" y="3072327"/>
            <a:chExt cx="982153" cy="584264"/>
          </a:xfrm>
        </p:grpSpPr>
        <p:sp>
          <p:nvSpPr>
            <p:cNvPr id="108" name="TextBox 107">
              <a:extLst>
                <a:ext uri="{FF2B5EF4-FFF2-40B4-BE49-F238E27FC236}">
                  <a16:creationId xmlns:a16="http://schemas.microsoft.com/office/drawing/2014/main" id="{6B350BBE-5583-4FE8-B1AE-D6CE40F56833}"/>
                </a:ext>
              </a:extLst>
            </p:cNvPr>
            <p:cNvSpPr txBox="1"/>
            <p:nvPr/>
          </p:nvSpPr>
          <p:spPr>
            <a:xfrm>
              <a:off x="6047788" y="3256481"/>
              <a:ext cx="982153" cy="400110"/>
            </a:xfrm>
            <a:prstGeom prst="rect">
              <a:avLst/>
            </a:prstGeom>
            <a:noFill/>
          </p:spPr>
          <p:txBody>
            <a:bodyPr wrap="square" rtlCol="0">
              <a:spAutoFit/>
            </a:bodyPr>
            <a:lstStyle/>
            <a:p>
              <a:pPr algn="ctr"/>
              <a:r>
                <a:rPr lang="en-GB" sz="1000" dirty="0"/>
                <a:t>Claim Handler 2</a:t>
              </a:r>
            </a:p>
          </p:txBody>
        </p:sp>
        <p:pic>
          <p:nvPicPr>
            <p:cNvPr id="109" name="Picture 108">
              <a:extLst>
                <a:ext uri="{FF2B5EF4-FFF2-40B4-BE49-F238E27FC236}">
                  <a16:creationId xmlns:a16="http://schemas.microsoft.com/office/drawing/2014/main" id="{78E9062F-200E-4817-94C9-03A95A5C8F31}"/>
                </a:ext>
              </a:extLst>
            </p:cNvPr>
            <p:cNvPicPr>
              <a:picLocks noChangeAspect="1"/>
            </p:cNvPicPr>
            <p:nvPr/>
          </p:nvPicPr>
          <p:blipFill>
            <a:blip r:embed="rId3"/>
            <a:stretch>
              <a:fillRect/>
            </a:stretch>
          </p:blipFill>
          <p:spPr>
            <a:xfrm>
              <a:off x="6424548" y="3072327"/>
              <a:ext cx="228632" cy="228632"/>
            </a:xfrm>
            <a:prstGeom prst="rect">
              <a:avLst/>
            </a:prstGeom>
          </p:spPr>
        </p:pic>
      </p:grpSp>
      <p:grpSp>
        <p:nvGrpSpPr>
          <p:cNvPr id="110" name="Group 109">
            <a:extLst>
              <a:ext uri="{FF2B5EF4-FFF2-40B4-BE49-F238E27FC236}">
                <a16:creationId xmlns:a16="http://schemas.microsoft.com/office/drawing/2014/main" id="{DF739D8F-056E-44A3-9525-A93200739CF2}"/>
              </a:ext>
            </a:extLst>
          </p:cNvPr>
          <p:cNvGrpSpPr/>
          <p:nvPr/>
        </p:nvGrpSpPr>
        <p:grpSpPr>
          <a:xfrm>
            <a:off x="6864058" y="3104605"/>
            <a:ext cx="1045036" cy="592626"/>
            <a:chOff x="6864058" y="3072327"/>
            <a:chExt cx="1045036" cy="592626"/>
          </a:xfrm>
        </p:grpSpPr>
        <p:sp>
          <p:nvSpPr>
            <p:cNvPr id="111" name="TextBox 110">
              <a:extLst>
                <a:ext uri="{FF2B5EF4-FFF2-40B4-BE49-F238E27FC236}">
                  <a16:creationId xmlns:a16="http://schemas.microsoft.com/office/drawing/2014/main" id="{69CF43E2-0954-471D-BB93-162883B228D6}"/>
                </a:ext>
              </a:extLst>
            </p:cNvPr>
            <p:cNvSpPr txBox="1"/>
            <p:nvPr/>
          </p:nvSpPr>
          <p:spPr>
            <a:xfrm>
              <a:off x="6864058" y="3264843"/>
              <a:ext cx="1045036" cy="400110"/>
            </a:xfrm>
            <a:prstGeom prst="rect">
              <a:avLst/>
            </a:prstGeom>
            <a:noFill/>
          </p:spPr>
          <p:txBody>
            <a:bodyPr wrap="square" rtlCol="0">
              <a:spAutoFit/>
            </a:bodyPr>
            <a:lstStyle/>
            <a:p>
              <a:pPr algn="ctr"/>
              <a:r>
                <a:rPr lang="en-GB" sz="1000" b="1" dirty="0"/>
                <a:t>Branch</a:t>
              </a:r>
              <a:r>
                <a:rPr lang="en-GB" sz="1000" dirty="0"/>
                <a:t>  Claim Dispatcher 2</a:t>
              </a:r>
            </a:p>
          </p:txBody>
        </p:sp>
        <p:pic>
          <p:nvPicPr>
            <p:cNvPr id="112" name="Picture 111">
              <a:extLst>
                <a:ext uri="{FF2B5EF4-FFF2-40B4-BE49-F238E27FC236}">
                  <a16:creationId xmlns:a16="http://schemas.microsoft.com/office/drawing/2014/main" id="{F589E582-B03F-48D9-B3D7-70A008A0E921}"/>
                </a:ext>
              </a:extLst>
            </p:cNvPr>
            <p:cNvPicPr>
              <a:picLocks noChangeAspect="1"/>
            </p:cNvPicPr>
            <p:nvPr/>
          </p:nvPicPr>
          <p:blipFill>
            <a:blip r:embed="rId3"/>
            <a:stretch>
              <a:fillRect/>
            </a:stretch>
          </p:blipFill>
          <p:spPr>
            <a:xfrm>
              <a:off x="7250978" y="3072327"/>
              <a:ext cx="228632" cy="228632"/>
            </a:xfrm>
            <a:prstGeom prst="rect">
              <a:avLst/>
            </a:prstGeom>
          </p:spPr>
        </p:pic>
      </p:grpSp>
      <p:grpSp>
        <p:nvGrpSpPr>
          <p:cNvPr id="113" name="Group 112">
            <a:extLst>
              <a:ext uri="{FF2B5EF4-FFF2-40B4-BE49-F238E27FC236}">
                <a16:creationId xmlns:a16="http://schemas.microsoft.com/office/drawing/2014/main" id="{E9329835-5E39-484A-A516-979361783A65}"/>
              </a:ext>
            </a:extLst>
          </p:cNvPr>
          <p:cNvGrpSpPr/>
          <p:nvPr/>
        </p:nvGrpSpPr>
        <p:grpSpPr>
          <a:xfrm>
            <a:off x="7814255" y="3104605"/>
            <a:ext cx="982153" cy="584264"/>
            <a:chOff x="7814255" y="3072327"/>
            <a:chExt cx="982153" cy="584264"/>
          </a:xfrm>
        </p:grpSpPr>
        <p:sp>
          <p:nvSpPr>
            <p:cNvPr id="114" name="TextBox 113">
              <a:extLst>
                <a:ext uri="{FF2B5EF4-FFF2-40B4-BE49-F238E27FC236}">
                  <a16:creationId xmlns:a16="http://schemas.microsoft.com/office/drawing/2014/main" id="{87944F2E-A847-405C-B7CD-27CCB8439637}"/>
                </a:ext>
              </a:extLst>
            </p:cNvPr>
            <p:cNvSpPr txBox="1"/>
            <p:nvPr/>
          </p:nvSpPr>
          <p:spPr>
            <a:xfrm>
              <a:off x="7814255" y="3256481"/>
              <a:ext cx="982153" cy="400110"/>
            </a:xfrm>
            <a:prstGeom prst="rect">
              <a:avLst/>
            </a:prstGeom>
            <a:noFill/>
          </p:spPr>
          <p:txBody>
            <a:bodyPr wrap="square" rtlCol="0">
              <a:spAutoFit/>
            </a:bodyPr>
            <a:lstStyle/>
            <a:p>
              <a:pPr algn="ctr"/>
              <a:r>
                <a:rPr lang="en-GB" sz="1000" b="1" dirty="0"/>
                <a:t>Branch</a:t>
              </a:r>
              <a:r>
                <a:rPr lang="en-GB" sz="1000" dirty="0"/>
                <a:t> Claim Handler 2a</a:t>
              </a:r>
            </a:p>
          </p:txBody>
        </p:sp>
        <p:pic>
          <p:nvPicPr>
            <p:cNvPr id="115" name="Picture 114">
              <a:extLst>
                <a:ext uri="{FF2B5EF4-FFF2-40B4-BE49-F238E27FC236}">
                  <a16:creationId xmlns:a16="http://schemas.microsoft.com/office/drawing/2014/main" id="{ECE078C0-FEB2-490E-BE4D-2F1660901551}"/>
                </a:ext>
              </a:extLst>
            </p:cNvPr>
            <p:cNvPicPr>
              <a:picLocks noChangeAspect="1"/>
            </p:cNvPicPr>
            <p:nvPr/>
          </p:nvPicPr>
          <p:blipFill>
            <a:blip r:embed="rId3"/>
            <a:stretch>
              <a:fillRect/>
            </a:stretch>
          </p:blipFill>
          <p:spPr>
            <a:xfrm>
              <a:off x="8180855" y="3072327"/>
              <a:ext cx="228632" cy="228632"/>
            </a:xfrm>
            <a:prstGeom prst="rect">
              <a:avLst/>
            </a:prstGeom>
          </p:spPr>
        </p:pic>
      </p:grpSp>
      <p:grpSp>
        <p:nvGrpSpPr>
          <p:cNvPr id="2" name="Group 1">
            <a:extLst>
              <a:ext uri="{FF2B5EF4-FFF2-40B4-BE49-F238E27FC236}">
                <a16:creationId xmlns:a16="http://schemas.microsoft.com/office/drawing/2014/main" id="{23A4581C-1AFC-4195-892A-5B6F5F1FE7FB}"/>
              </a:ext>
            </a:extLst>
          </p:cNvPr>
          <p:cNvGrpSpPr/>
          <p:nvPr/>
        </p:nvGrpSpPr>
        <p:grpSpPr>
          <a:xfrm>
            <a:off x="2726775" y="3104605"/>
            <a:ext cx="1219270" cy="612946"/>
            <a:chOff x="-1932026" y="3389738"/>
            <a:chExt cx="1219270" cy="612946"/>
          </a:xfrm>
        </p:grpSpPr>
        <p:pic>
          <p:nvPicPr>
            <p:cNvPr id="45" name="Picture 44">
              <a:extLst>
                <a:ext uri="{FF2B5EF4-FFF2-40B4-BE49-F238E27FC236}">
                  <a16:creationId xmlns:a16="http://schemas.microsoft.com/office/drawing/2014/main" id="{6D086356-33E2-407E-982D-6C343F861327}"/>
                </a:ext>
              </a:extLst>
            </p:cNvPr>
            <p:cNvPicPr>
              <a:picLocks noChangeAspect="1"/>
            </p:cNvPicPr>
            <p:nvPr/>
          </p:nvPicPr>
          <p:blipFill>
            <a:blip r:embed="rId2"/>
            <a:stretch>
              <a:fillRect/>
            </a:stretch>
          </p:blipFill>
          <p:spPr>
            <a:xfrm>
              <a:off x="-1436707" y="3389738"/>
              <a:ext cx="228632" cy="228632"/>
            </a:xfrm>
            <a:prstGeom prst="rect">
              <a:avLst/>
            </a:prstGeom>
          </p:spPr>
        </p:pic>
        <p:sp>
          <p:nvSpPr>
            <p:cNvPr id="46" name="TextBox 45">
              <a:extLst>
                <a:ext uri="{FF2B5EF4-FFF2-40B4-BE49-F238E27FC236}">
                  <a16:creationId xmlns:a16="http://schemas.microsoft.com/office/drawing/2014/main" id="{687FFBDD-3EA9-49F4-9B4A-2425A8FF9C04}"/>
                </a:ext>
              </a:extLst>
            </p:cNvPr>
            <p:cNvSpPr txBox="1"/>
            <p:nvPr/>
          </p:nvSpPr>
          <p:spPr>
            <a:xfrm>
              <a:off x="-1932026" y="3602574"/>
              <a:ext cx="1219270" cy="400110"/>
            </a:xfrm>
            <a:prstGeom prst="rect">
              <a:avLst/>
            </a:prstGeom>
            <a:noFill/>
          </p:spPr>
          <p:txBody>
            <a:bodyPr wrap="square" rtlCol="0">
              <a:spAutoFit/>
            </a:bodyPr>
            <a:lstStyle/>
            <a:p>
              <a:pPr algn="ctr"/>
              <a:r>
                <a:rPr lang="en-GB" sz="1000" b="1" dirty="0"/>
                <a:t>Branch</a:t>
              </a:r>
              <a:r>
                <a:rPr lang="en-GB" sz="1000" dirty="0"/>
                <a:t> Claim Handler 1a</a:t>
              </a:r>
            </a:p>
          </p:txBody>
        </p:sp>
      </p:grpSp>
    </p:spTree>
    <p:extLst>
      <p:ext uri="{BB962C8B-B14F-4D97-AF65-F5344CB8AC3E}">
        <p14:creationId xmlns:p14="http://schemas.microsoft.com/office/powerpoint/2010/main" val="3732947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14</a:t>
            </a:fld>
            <a:endParaRPr lang="en-US" dirty="0">
              <a:solidFill>
                <a:schemeClr val="bg1"/>
              </a:solidFill>
            </a:endParaRPr>
          </a:p>
        </p:txBody>
      </p:sp>
      <p:sp>
        <p:nvSpPr>
          <p:cNvPr id="3" name="TextBox 2"/>
          <p:cNvSpPr txBox="1"/>
          <p:nvPr/>
        </p:nvSpPr>
        <p:spPr>
          <a:xfrm>
            <a:off x="733646" y="2030929"/>
            <a:ext cx="7995683" cy="830997"/>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dirty="0"/>
              <a:t>Scenario 3 – A claim is accepted by a Branch Claim Handler</a:t>
            </a:r>
            <a:endParaRPr lang="en-US" sz="2400" dirty="0"/>
          </a:p>
        </p:txBody>
      </p:sp>
      <p:sp>
        <p:nvSpPr>
          <p:cNvPr id="5" name="TextBox 4"/>
          <p:cNvSpPr txBox="1"/>
          <p:nvPr/>
        </p:nvSpPr>
        <p:spPr>
          <a:xfrm>
            <a:off x="733646" y="3050420"/>
            <a:ext cx="7995683" cy="2031325"/>
          </a:xfrm>
          <a:prstGeom prst="rect">
            <a:avLst/>
          </a:prstGeom>
          <a:noFill/>
          <a:ln>
            <a:noFill/>
          </a:ln>
        </p:spPr>
        <p:txBody>
          <a:bodyPr wrap="square" rtlCol="0">
            <a:spAutoFit/>
          </a:bodyPr>
          <a:lstStyle>
            <a:defPPr>
              <a:defRPr lang="en-US"/>
            </a:defPPr>
            <a:lvl1pPr algn="ctr">
              <a:defRPr sz="1200">
                <a:solidFill>
                  <a:srgbClr val="E78332"/>
                </a:solidFill>
              </a:defRPr>
            </a:lvl1pPr>
          </a:lstStyle>
          <a:p>
            <a:pPr marL="285750" indent="-285750" algn="l">
              <a:buFont typeface="Arial" pitchFamily="34" charset="0"/>
              <a:buChar char="•"/>
            </a:pPr>
            <a:r>
              <a:rPr lang="en-GB" sz="1800" dirty="0"/>
              <a:t>There are two branches in this scenario. A CNF is allocated from Branch 1 to Branch 2 by a </a:t>
            </a:r>
            <a:r>
              <a:rPr lang="en-GB" sz="1800" u="sng" dirty="0"/>
              <a:t>Branch</a:t>
            </a:r>
            <a:r>
              <a:rPr lang="en-GB" sz="1800" dirty="0"/>
              <a:t> Claim Handler (1a).  It is accepted by a </a:t>
            </a:r>
            <a:r>
              <a:rPr lang="en-GB" altLang="it-IT" sz="1800" u="sng" dirty="0"/>
              <a:t>Branch</a:t>
            </a:r>
            <a:r>
              <a:rPr lang="en-GB" altLang="it-IT" sz="1800" dirty="0"/>
              <a:t> Claim Handler in Branch 2 (2a)</a:t>
            </a:r>
          </a:p>
          <a:p>
            <a:pPr marL="285750" indent="-285750" algn="l">
              <a:buFont typeface="Arial" pitchFamily="34" charset="0"/>
              <a:buChar char="•"/>
            </a:pPr>
            <a:r>
              <a:rPr lang="en-GB" sz="1800" b="1" dirty="0"/>
              <a:t>Please note </a:t>
            </a:r>
            <a:r>
              <a:rPr lang="en-GB" sz="1800" dirty="0"/>
              <a:t>that all profiles in these scenarios are Compensator specific unless indicated otherwise. The prefixes COMP and RTA/ELPL have been omitted due to space restrictions.  For example, </a:t>
            </a:r>
            <a:r>
              <a:rPr lang="en-GB" sz="1800" i="1" dirty="0"/>
              <a:t>COMP RTA Branch Claim Handler</a:t>
            </a:r>
            <a:r>
              <a:rPr lang="en-GB" sz="1800" dirty="0"/>
              <a:t> is abbreviated to </a:t>
            </a:r>
            <a:r>
              <a:rPr lang="en-GB" sz="1800" i="1" dirty="0"/>
              <a:t>Branch Claim Handler.</a:t>
            </a:r>
          </a:p>
        </p:txBody>
      </p:sp>
    </p:spTree>
    <p:extLst>
      <p:ext uri="{BB962C8B-B14F-4D97-AF65-F5344CB8AC3E}">
        <p14:creationId xmlns:p14="http://schemas.microsoft.com/office/powerpoint/2010/main" val="3376570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15</a:t>
            </a:fld>
            <a:endParaRPr lang="en-US" dirty="0">
              <a:solidFill>
                <a:schemeClr val="bg1"/>
              </a:solidFill>
            </a:endParaRPr>
          </a:p>
        </p:txBody>
      </p:sp>
      <p:sp>
        <p:nvSpPr>
          <p:cNvPr id="7" name="Rectangle 6"/>
          <p:cNvSpPr>
            <a:spLocks noChangeArrowheads="1"/>
          </p:cNvSpPr>
          <p:nvPr/>
        </p:nvSpPr>
        <p:spPr bwMode="auto">
          <a:xfrm>
            <a:off x="570490" y="10609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CR1</a:t>
            </a:r>
          </a:p>
        </p:txBody>
      </p:sp>
      <p:sp>
        <p:nvSpPr>
          <p:cNvPr id="8" name="Rectangle 8"/>
          <p:cNvSpPr>
            <a:spLocks noChangeArrowheads="1"/>
          </p:cNvSpPr>
          <p:nvPr/>
        </p:nvSpPr>
        <p:spPr bwMode="auto">
          <a:xfrm>
            <a:off x="570490"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Branch1</a:t>
            </a:r>
          </a:p>
        </p:txBody>
      </p:sp>
      <p:cxnSp>
        <p:nvCxnSpPr>
          <p:cNvPr id="10" name="AutoShape 10"/>
          <p:cNvCxnSpPr>
            <a:cxnSpLocks noChangeShapeType="1"/>
            <a:stCxn id="7" idx="2"/>
            <a:endCxn id="8" idx="0"/>
          </p:cNvCxnSpPr>
          <p:nvPr/>
        </p:nvCxnSpPr>
        <p:spPr bwMode="auto">
          <a:xfrm>
            <a:off x="1182471" y="13482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5"/>
          <p:cNvSpPr>
            <a:spLocks noChangeArrowheads="1"/>
          </p:cNvSpPr>
          <p:nvPr/>
        </p:nvSpPr>
        <p:spPr bwMode="auto">
          <a:xfrm>
            <a:off x="3786234" y="10927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E78332"/>
                </a:solidFill>
              </a:rPr>
              <a:t>Compensator</a:t>
            </a:r>
          </a:p>
        </p:txBody>
      </p:sp>
      <p:sp>
        <p:nvSpPr>
          <p:cNvPr id="12" name="Rectangle 6"/>
          <p:cNvSpPr>
            <a:spLocks noChangeArrowheads="1"/>
          </p:cNvSpPr>
          <p:nvPr/>
        </p:nvSpPr>
        <p:spPr bwMode="auto">
          <a:xfrm>
            <a:off x="666325" y="2591105"/>
            <a:ext cx="346879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1 (Central Point)</a:t>
            </a:r>
          </a:p>
        </p:txBody>
      </p:sp>
      <p:cxnSp>
        <p:nvCxnSpPr>
          <p:cNvPr id="21" name="Elbow Connector 20"/>
          <p:cNvCxnSpPr>
            <a:cxnSpLocks/>
            <a:stCxn id="11" idx="2"/>
            <a:endCxn id="12" idx="0"/>
          </p:cNvCxnSpPr>
          <p:nvPr/>
        </p:nvCxnSpPr>
        <p:spPr>
          <a:xfrm rot="5400000">
            <a:off x="2911394" y="870976"/>
            <a:ext cx="1209458" cy="2230800"/>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5156515" y="2591105"/>
            <a:ext cx="3501712"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2 (Handling Point)</a:t>
            </a:r>
          </a:p>
        </p:txBody>
      </p:sp>
      <p:cxnSp>
        <p:nvCxnSpPr>
          <p:cNvPr id="23" name="Elbow Connector 22"/>
          <p:cNvCxnSpPr>
            <a:cxnSpLocks/>
            <a:stCxn id="11" idx="2"/>
            <a:endCxn id="22" idx="0"/>
          </p:cNvCxnSpPr>
          <p:nvPr/>
        </p:nvCxnSpPr>
        <p:spPr>
          <a:xfrm rot="16200000" flipH="1">
            <a:off x="5164718" y="848452"/>
            <a:ext cx="1209458" cy="2275848"/>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24" name="Flowchart: Document 23"/>
          <p:cNvSpPr/>
          <p:nvPr/>
        </p:nvSpPr>
        <p:spPr>
          <a:xfrm>
            <a:off x="8240127" y="3548463"/>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78332"/>
                </a:solidFill>
                <a:latin typeface="Arial" pitchFamily="34" charset="0"/>
                <a:cs typeface="Arial" pitchFamily="34" charset="0"/>
              </a:rPr>
              <a:t>CNF</a:t>
            </a:r>
          </a:p>
        </p:txBody>
      </p:sp>
      <p:sp>
        <p:nvSpPr>
          <p:cNvPr id="25" name="Rectangle 24"/>
          <p:cNvSpPr/>
          <p:nvPr/>
        </p:nvSpPr>
        <p:spPr>
          <a:xfrm>
            <a:off x="323849" y="663059"/>
            <a:ext cx="1287532" cy="369332"/>
          </a:xfrm>
          <a:prstGeom prst="rect">
            <a:avLst/>
          </a:prstGeom>
        </p:spPr>
        <p:txBody>
          <a:bodyPr wrap="none">
            <a:spAutoFit/>
          </a:bodyPr>
          <a:lstStyle/>
          <a:p>
            <a:r>
              <a:rPr lang="en-GB" dirty="0">
                <a:solidFill>
                  <a:srgbClr val="196DB2"/>
                </a:solidFill>
              </a:rPr>
              <a:t>Scenario 3</a:t>
            </a:r>
          </a:p>
        </p:txBody>
      </p:sp>
      <p:sp>
        <p:nvSpPr>
          <p:cNvPr id="44" name="Text Box 28"/>
          <p:cNvSpPr txBox="1">
            <a:spLocks noChangeArrowheads="1"/>
          </p:cNvSpPr>
          <p:nvPr/>
        </p:nvSpPr>
        <p:spPr bwMode="auto">
          <a:xfrm>
            <a:off x="323849" y="3729186"/>
            <a:ext cx="8572501"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t>Claim Dispatchers</a:t>
            </a:r>
          </a:p>
          <a:p>
            <a:pPr marL="171450" indent="-171450">
              <a:spcBef>
                <a:spcPct val="50000"/>
              </a:spcBef>
              <a:buFont typeface="Arial" pitchFamily="34" charset="0"/>
              <a:buChar char="•"/>
              <a:defRPr/>
            </a:pPr>
            <a:r>
              <a:rPr lang="en-GB" altLang="it-IT" sz="1200" dirty="0"/>
              <a:t>All “Claim Dispatcher” profiles will no longer be able to view or work on the claim because now that it has been accepted their job is complete. </a:t>
            </a:r>
            <a:endParaRPr lang="en-GB" altLang="it-IT" sz="400" dirty="0"/>
          </a:p>
          <a:p>
            <a:pPr>
              <a:spcBef>
                <a:spcPct val="50000"/>
              </a:spcBef>
              <a:defRPr/>
            </a:pPr>
            <a:r>
              <a:rPr lang="en-GB" altLang="it-IT" sz="1200" u="sng" dirty="0"/>
              <a:t>Claim Handlers</a:t>
            </a:r>
          </a:p>
          <a:p>
            <a:pPr marL="228600" indent="-228600">
              <a:spcBef>
                <a:spcPct val="50000"/>
              </a:spcBef>
              <a:buFont typeface="Arial" pitchFamily="34" charset="0"/>
              <a:buChar char="•"/>
              <a:defRPr/>
            </a:pPr>
            <a:r>
              <a:rPr lang="en-GB" altLang="it-IT" sz="1200" dirty="0"/>
              <a:t>“Claim Handler 1” and “Claim Handler 2” can search for and view the claim because their profiles are not branch restricted, but cannot work on it because it is locked to Branch Claim Handler 2a who is working on it.</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1a”, who re-allocated the claim to Branch 2, can search for and view the claim having previously worked on it, but cannot work on it because it is allocated to Branch 2.</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2a” has accepted the claim and is working on it, which means that while other users can view the claim, they cannot work on it.</a:t>
            </a:r>
          </a:p>
        </p:txBody>
      </p:sp>
      <p:grpSp>
        <p:nvGrpSpPr>
          <p:cNvPr id="48" name="Group 47">
            <a:extLst>
              <a:ext uri="{FF2B5EF4-FFF2-40B4-BE49-F238E27FC236}">
                <a16:creationId xmlns:a16="http://schemas.microsoft.com/office/drawing/2014/main" id="{958B7E61-057D-4F90-AD29-4BC68D58B23D}"/>
              </a:ext>
            </a:extLst>
          </p:cNvPr>
          <p:cNvGrpSpPr/>
          <p:nvPr/>
        </p:nvGrpSpPr>
        <p:grpSpPr>
          <a:xfrm>
            <a:off x="572836" y="1896742"/>
            <a:ext cx="1219270" cy="459057"/>
            <a:chOff x="9225211" y="2781647"/>
            <a:chExt cx="1219270" cy="459057"/>
          </a:xfrm>
        </p:grpSpPr>
        <p:pic>
          <p:nvPicPr>
            <p:cNvPr id="49" name="Picture 48">
              <a:extLst>
                <a:ext uri="{FF2B5EF4-FFF2-40B4-BE49-F238E27FC236}">
                  <a16:creationId xmlns:a16="http://schemas.microsoft.com/office/drawing/2014/main" id="{11F765E9-1D00-4651-B768-3CE9737E6803}"/>
                </a:ext>
              </a:extLst>
            </p:cNvPr>
            <p:cNvPicPr>
              <a:picLocks noChangeAspect="1"/>
            </p:cNvPicPr>
            <p:nvPr/>
          </p:nvPicPr>
          <p:blipFill>
            <a:blip r:embed="rId3"/>
            <a:stretch>
              <a:fillRect/>
            </a:stretch>
          </p:blipFill>
          <p:spPr>
            <a:xfrm>
              <a:off x="9720530" y="2781647"/>
              <a:ext cx="228632" cy="228632"/>
            </a:xfrm>
            <a:prstGeom prst="rect">
              <a:avLst/>
            </a:prstGeom>
          </p:spPr>
        </p:pic>
        <p:sp>
          <p:nvSpPr>
            <p:cNvPr id="52" name="TextBox 51">
              <a:extLst>
                <a:ext uri="{FF2B5EF4-FFF2-40B4-BE49-F238E27FC236}">
                  <a16:creationId xmlns:a16="http://schemas.microsoft.com/office/drawing/2014/main" id="{381C1A3B-3AFD-42F9-A666-9FE2E9AE9047}"/>
                </a:ext>
              </a:extLst>
            </p:cNvPr>
            <p:cNvSpPr txBox="1"/>
            <p:nvPr/>
          </p:nvSpPr>
          <p:spPr>
            <a:xfrm>
              <a:off x="9225211" y="2994483"/>
              <a:ext cx="1219270" cy="246221"/>
            </a:xfrm>
            <a:prstGeom prst="rect">
              <a:avLst/>
            </a:prstGeom>
            <a:noFill/>
          </p:spPr>
          <p:txBody>
            <a:bodyPr wrap="square" rtlCol="0">
              <a:spAutoFit/>
            </a:bodyPr>
            <a:lstStyle/>
            <a:p>
              <a:pPr algn="ctr"/>
              <a:r>
                <a:rPr lang="en-GB" sz="1000" dirty="0"/>
                <a:t>CR Claim Handler</a:t>
              </a:r>
            </a:p>
          </p:txBody>
        </p:sp>
      </p:grpSp>
      <p:grpSp>
        <p:nvGrpSpPr>
          <p:cNvPr id="16" name="Group 15">
            <a:extLst>
              <a:ext uri="{FF2B5EF4-FFF2-40B4-BE49-F238E27FC236}">
                <a16:creationId xmlns:a16="http://schemas.microsoft.com/office/drawing/2014/main" id="{A502F545-58EF-461D-8473-A2AFB3FB79F7}"/>
              </a:ext>
            </a:extLst>
          </p:cNvPr>
          <p:cNvGrpSpPr/>
          <p:nvPr/>
        </p:nvGrpSpPr>
        <p:grpSpPr>
          <a:xfrm>
            <a:off x="7106384" y="2965997"/>
            <a:ext cx="982153" cy="591349"/>
            <a:chOff x="7106384" y="2965997"/>
            <a:chExt cx="982153" cy="591349"/>
          </a:xfrm>
        </p:grpSpPr>
        <p:sp>
          <p:nvSpPr>
            <p:cNvPr id="54" name="TextBox 53">
              <a:extLst>
                <a:ext uri="{FF2B5EF4-FFF2-40B4-BE49-F238E27FC236}">
                  <a16:creationId xmlns:a16="http://schemas.microsoft.com/office/drawing/2014/main" id="{D91BD30A-169B-4E1B-AD32-8C4C08160AC6}"/>
                </a:ext>
              </a:extLst>
            </p:cNvPr>
            <p:cNvSpPr txBox="1"/>
            <p:nvPr/>
          </p:nvSpPr>
          <p:spPr>
            <a:xfrm>
              <a:off x="7106384" y="3157236"/>
              <a:ext cx="982153" cy="400110"/>
            </a:xfrm>
            <a:prstGeom prst="rect">
              <a:avLst/>
            </a:prstGeom>
            <a:noFill/>
          </p:spPr>
          <p:txBody>
            <a:bodyPr wrap="square" rtlCol="0">
              <a:spAutoFit/>
            </a:bodyPr>
            <a:lstStyle/>
            <a:p>
              <a:pPr algn="ctr"/>
              <a:r>
                <a:rPr lang="en-GB" sz="1000" b="1" dirty="0"/>
                <a:t>Branch</a:t>
              </a:r>
              <a:r>
                <a:rPr lang="en-GB" sz="1000" dirty="0"/>
                <a:t> Claim Dispatcher 2</a:t>
              </a:r>
            </a:p>
          </p:txBody>
        </p:sp>
        <p:pic>
          <p:nvPicPr>
            <p:cNvPr id="55" name="Picture 54">
              <a:extLst>
                <a:ext uri="{FF2B5EF4-FFF2-40B4-BE49-F238E27FC236}">
                  <a16:creationId xmlns:a16="http://schemas.microsoft.com/office/drawing/2014/main" id="{4539A312-309C-4655-B72F-05311885CA33}"/>
                </a:ext>
              </a:extLst>
            </p:cNvPr>
            <p:cNvPicPr>
              <a:picLocks noChangeAspect="1"/>
            </p:cNvPicPr>
            <p:nvPr/>
          </p:nvPicPr>
          <p:blipFill>
            <a:blip r:embed="rId4"/>
            <a:stretch>
              <a:fillRect/>
            </a:stretch>
          </p:blipFill>
          <p:spPr>
            <a:xfrm>
              <a:off x="7494347" y="2965997"/>
              <a:ext cx="206227" cy="206227"/>
            </a:xfrm>
            <a:prstGeom prst="rect">
              <a:avLst/>
            </a:prstGeom>
          </p:spPr>
        </p:pic>
      </p:grpSp>
      <p:grpSp>
        <p:nvGrpSpPr>
          <p:cNvPr id="13" name="Group 12">
            <a:extLst>
              <a:ext uri="{FF2B5EF4-FFF2-40B4-BE49-F238E27FC236}">
                <a16:creationId xmlns:a16="http://schemas.microsoft.com/office/drawing/2014/main" id="{F7D8D622-C6C0-4583-BCF3-A09C872FBED2}"/>
              </a:ext>
            </a:extLst>
          </p:cNvPr>
          <p:cNvGrpSpPr/>
          <p:nvPr/>
        </p:nvGrpSpPr>
        <p:grpSpPr>
          <a:xfrm>
            <a:off x="1228970" y="2965997"/>
            <a:ext cx="982153" cy="597573"/>
            <a:chOff x="1228970" y="2965997"/>
            <a:chExt cx="982153" cy="597573"/>
          </a:xfrm>
        </p:grpSpPr>
        <p:pic>
          <p:nvPicPr>
            <p:cNvPr id="63" name="Picture 62">
              <a:extLst>
                <a:ext uri="{FF2B5EF4-FFF2-40B4-BE49-F238E27FC236}">
                  <a16:creationId xmlns:a16="http://schemas.microsoft.com/office/drawing/2014/main" id="{14877103-15EE-4F4C-833C-C881246A6347}"/>
                </a:ext>
              </a:extLst>
            </p:cNvPr>
            <p:cNvPicPr>
              <a:picLocks noChangeAspect="1"/>
            </p:cNvPicPr>
            <p:nvPr/>
          </p:nvPicPr>
          <p:blipFill>
            <a:blip r:embed="rId4"/>
            <a:stretch>
              <a:fillRect/>
            </a:stretch>
          </p:blipFill>
          <p:spPr>
            <a:xfrm>
              <a:off x="1616933" y="2965997"/>
              <a:ext cx="206227" cy="206227"/>
            </a:xfrm>
            <a:prstGeom prst="rect">
              <a:avLst/>
            </a:prstGeom>
          </p:spPr>
        </p:pic>
        <p:sp>
          <p:nvSpPr>
            <p:cNvPr id="64" name="TextBox 63">
              <a:extLst>
                <a:ext uri="{FF2B5EF4-FFF2-40B4-BE49-F238E27FC236}">
                  <a16:creationId xmlns:a16="http://schemas.microsoft.com/office/drawing/2014/main" id="{5B8138CE-8CFA-47AC-8E45-F700743806DF}"/>
                </a:ext>
              </a:extLst>
            </p:cNvPr>
            <p:cNvSpPr txBox="1"/>
            <p:nvPr/>
          </p:nvSpPr>
          <p:spPr>
            <a:xfrm>
              <a:off x="1228970" y="3163460"/>
              <a:ext cx="982153" cy="400110"/>
            </a:xfrm>
            <a:prstGeom prst="rect">
              <a:avLst/>
            </a:prstGeom>
            <a:noFill/>
          </p:spPr>
          <p:txBody>
            <a:bodyPr wrap="square" rtlCol="0">
              <a:spAutoFit/>
            </a:bodyPr>
            <a:lstStyle/>
            <a:p>
              <a:pPr algn="ctr"/>
              <a:r>
                <a:rPr lang="en-GB" sz="1000" dirty="0"/>
                <a:t>Claim Dispatcher 1</a:t>
              </a:r>
            </a:p>
          </p:txBody>
        </p:sp>
      </p:grpSp>
      <p:grpSp>
        <p:nvGrpSpPr>
          <p:cNvPr id="15" name="Group 14">
            <a:extLst>
              <a:ext uri="{FF2B5EF4-FFF2-40B4-BE49-F238E27FC236}">
                <a16:creationId xmlns:a16="http://schemas.microsoft.com/office/drawing/2014/main" id="{DB71F8DD-2440-4F36-8C9B-1660AA5D0713}"/>
              </a:ext>
            </a:extLst>
          </p:cNvPr>
          <p:cNvGrpSpPr/>
          <p:nvPr/>
        </p:nvGrpSpPr>
        <p:grpSpPr>
          <a:xfrm>
            <a:off x="5651269" y="2965997"/>
            <a:ext cx="982153" cy="587413"/>
            <a:chOff x="5651269" y="2965997"/>
            <a:chExt cx="982153" cy="587413"/>
          </a:xfrm>
        </p:grpSpPr>
        <p:pic>
          <p:nvPicPr>
            <p:cNvPr id="66" name="Picture 65">
              <a:extLst>
                <a:ext uri="{FF2B5EF4-FFF2-40B4-BE49-F238E27FC236}">
                  <a16:creationId xmlns:a16="http://schemas.microsoft.com/office/drawing/2014/main" id="{8C30F7C6-7BA7-47A5-8E9A-3AFF20CC8F5E}"/>
                </a:ext>
              </a:extLst>
            </p:cNvPr>
            <p:cNvPicPr>
              <a:picLocks noChangeAspect="1"/>
            </p:cNvPicPr>
            <p:nvPr/>
          </p:nvPicPr>
          <p:blipFill>
            <a:blip r:embed="rId4"/>
            <a:stretch>
              <a:fillRect/>
            </a:stretch>
          </p:blipFill>
          <p:spPr>
            <a:xfrm>
              <a:off x="6039232" y="2965997"/>
              <a:ext cx="206227" cy="206227"/>
            </a:xfrm>
            <a:prstGeom prst="rect">
              <a:avLst/>
            </a:prstGeom>
          </p:spPr>
        </p:pic>
        <p:sp>
          <p:nvSpPr>
            <p:cNvPr id="67" name="TextBox 66">
              <a:extLst>
                <a:ext uri="{FF2B5EF4-FFF2-40B4-BE49-F238E27FC236}">
                  <a16:creationId xmlns:a16="http://schemas.microsoft.com/office/drawing/2014/main" id="{5FD4D6A6-0F30-45F0-8020-9CC8B91C8552}"/>
                </a:ext>
              </a:extLst>
            </p:cNvPr>
            <p:cNvSpPr txBox="1"/>
            <p:nvPr/>
          </p:nvSpPr>
          <p:spPr>
            <a:xfrm>
              <a:off x="5651269" y="3153300"/>
              <a:ext cx="982153" cy="400110"/>
            </a:xfrm>
            <a:prstGeom prst="rect">
              <a:avLst/>
            </a:prstGeom>
            <a:noFill/>
          </p:spPr>
          <p:txBody>
            <a:bodyPr wrap="square" rtlCol="0">
              <a:spAutoFit/>
            </a:bodyPr>
            <a:lstStyle/>
            <a:p>
              <a:pPr algn="ctr"/>
              <a:r>
                <a:rPr lang="en-GB" sz="1000" dirty="0"/>
                <a:t>Claim Dispatcher 2</a:t>
              </a:r>
            </a:p>
          </p:txBody>
        </p:sp>
      </p:grpSp>
      <p:grpSp>
        <p:nvGrpSpPr>
          <p:cNvPr id="3" name="Group 2">
            <a:extLst>
              <a:ext uri="{FF2B5EF4-FFF2-40B4-BE49-F238E27FC236}">
                <a16:creationId xmlns:a16="http://schemas.microsoft.com/office/drawing/2014/main" id="{63DCA1F4-04BA-428C-85D2-5A95A0EBB2CD}"/>
              </a:ext>
            </a:extLst>
          </p:cNvPr>
          <p:cNvGrpSpPr/>
          <p:nvPr/>
        </p:nvGrpSpPr>
        <p:grpSpPr>
          <a:xfrm>
            <a:off x="2015670" y="2965997"/>
            <a:ext cx="887520" cy="612946"/>
            <a:chOff x="9483372" y="5630680"/>
            <a:chExt cx="887520" cy="612946"/>
          </a:xfrm>
        </p:grpSpPr>
        <p:pic>
          <p:nvPicPr>
            <p:cNvPr id="69" name="Picture 68">
              <a:extLst>
                <a:ext uri="{FF2B5EF4-FFF2-40B4-BE49-F238E27FC236}">
                  <a16:creationId xmlns:a16="http://schemas.microsoft.com/office/drawing/2014/main" id="{A008CF09-9710-4BC5-9434-7953F62557C2}"/>
                </a:ext>
              </a:extLst>
            </p:cNvPr>
            <p:cNvPicPr>
              <a:picLocks noChangeAspect="1"/>
            </p:cNvPicPr>
            <p:nvPr/>
          </p:nvPicPr>
          <p:blipFill>
            <a:blip r:embed="rId3"/>
            <a:stretch>
              <a:fillRect/>
            </a:stretch>
          </p:blipFill>
          <p:spPr>
            <a:xfrm>
              <a:off x="9812816" y="5630680"/>
              <a:ext cx="228632" cy="228632"/>
            </a:xfrm>
            <a:prstGeom prst="rect">
              <a:avLst/>
            </a:prstGeom>
          </p:spPr>
        </p:pic>
        <p:sp>
          <p:nvSpPr>
            <p:cNvPr id="70" name="TextBox 69">
              <a:extLst>
                <a:ext uri="{FF2B5EF4-FFF2-40B4-BE49-F238E27FC236}">
                  <a16:creationId xmlns:a16="http://schemas.microsoft.com/office/drawing/2014/main" id="{8D84377F-228B-4602-B15E-EB67DB3DBA42}"/>
                </a:ext>
              </a:extLst>
            </p:cNvPr>
            <p:cNvSpPr txBox="1"/>
            <p:nvPr/>
          </p:nvSpPr>
          <p:spPr>
            <a:xfrm>
              <a:off x="9483372" y="5843516"/>
              <a:ext cx="887520" cy="400110"/>
            </a:xfrm>
            <a:prstGeom prst="rect">
              <a:avLst/>
            </a:prstGeom>
            <a:noFill/>
          </p:spPr>
          <p:txBody>
            <a:bodyPr wrap="square" rtlCol="0">
              <a:spAutoFit/>
            </a:bodyPr>
            <a:lstStyle/>
            <a:p>
              <a:pPr algn="ctr"/>
              <a:r>
                <a:rPr lang="en-GB" sz="1000" dirty="0"/>
                <a:t>Claim Handler 1</a:t>
              </a:r>
            </a:p>
          </p:txBody>
        </p:sp>
      </p:grpSp>
      <p:grpSp>
        <p:nvGrpSpPr>
          <p:cNvPr id="71" name="Group 70">
            <a:extLst>
              <a:ext uri="{FF2B5EF4-FFF2-40B4-BE49-F238E27FC236}">
                <a16:creationId xmlns:a16="http://schemas.microsoft.com/office/drawing/2014/main" id="{FD709123-5C09-4BAB-96CB-759FCE3A2D9A}"/>
              </a:ext>
            </a:extLst>
          </p:cNvPr>
          <p:cNvGrpSpPr/>
          <p:nvPr/>
        </p:nvGrpSpPr>
        <p:grpSpPr>
          <a:xfrm>
            <a:off x="6408090" y="2965997"/>
            <a:ext cx="887520" cy="612946"/>
            <a:chOff x="9483372" y="5630680"/>
            <a:chExt cx="887520" cy="612946"/>
          </a:xfrm>
        </p:grpSpPr>
        <p:pic>
          <p:nvPicPr>
            <p:cNvPr id="72" name="Picture 71">
              <a:extLst>
                <a:ext uri="{FF2B5EF4-FFF2-40B4-BE49-F238E27FC236}">
                  <a16:creationId xmlns:a16="http://schemas.microsoft.com/office/drawing/2014/main" id="{B870C2F5-D8FB-4D72-8B9A-87C239E39F89}"/>
                </a:ext>
              </a:extLst>
            </p:cNvPr>
            <p:cNvPicPr>
              <a:picLocks noChangeAspect="1"/>
            </p:cNvPicPr>
            <p:nvPr/>
          </p:nvPicPr>
          <p:blipFill>
            <a:blip r:embed="rId3"/>
            <a:stretch>
              <a:fillRect/>
            </a:stretch>
          </p:blipFill>
          <p:spPr>
            <a:xfrm>
              <a:off x="9812816" y="5630680"/>
              <a:ext cx="228632" cy="228632"/>
            </a:xfrm>
            <a:prstGeom prst="rect">
              <a:avLst/>
            </a:prstGeom>
          </p:spPr>
        </p:pic>
        <p:sp>
          <p:nvSpPr>
            <p:cNvPr id="73" name="TextBox 72">
              <a:extLst>
                <a:ext uri="{FF2B5EF4-FFF2-40B4-BE49-F238E27FC236}">
                  <a16:creationId xmlns:a16="http://schemas.microsoft.com/office/drawing/2014/main" id="{DE8F3C89-622B-45D5-A485-5DDA03CE8898}"/>
                </a:ext>
              </a:extLst>
            </p:cNvPr>
            <p:cNvSpPr txBox="1"/>
            <p:nvPr/>
          </p:nvSpPr>
          <p:spPr>
            <a:xfrm>
              <a:off x="9483372" y="5843516"/>
              <a:ext cx="887520" cy="400110"/>
            </a:xfrm>
            <a:prstGeom prst="rect">
              <a:avLst/>
            </a:prstGeom>
            <a:noFill/>
          </p:spPr>
          <p:txBody>
            <a:bodyPr wrap="square" rtlCol="0">
              <a:spAutoFit/>
            </a:bodyPr>
            <a:lstStyle/>
            <a:p>
              <a:pPr algn="ctr"/>
              <a:r>
                <a:rPr lang="en-GB" sz="1000" dirty="0"/>
                <a:t>Claim Handler 2</a:t>
              </a:r>
            </a:p>
          </p:txBody>
        </p:sp>
      </p:grpSp>
      <p:grpSp>
        <p:nvGrpSpPr>
          <p:cNvPr id="14" name="Group 13">
            <a:extLst>
              <a:ext uri="{FF2B5EF4-FFF2-40B4-BE49-F238E27FC236}">
                <a16:creationId xmlns:a16="http://schemas.microsoft.com/office/drawing/2014/main" id="{3A3776B6-6EBE-4764-B50C-72D9687A3A5D}"/>
              </a:ext>
            </a:extLst>
          </p:cNvPr>
          <p:cNvGrpSpPr/>
          <p:nvPr/>
        </p:nvGrpSpPr>
        <p:grpSpPr>
          <a:xfrm>
            <a:off x="2701662" y="2965997"/>
            <a:ext cx="982153" cy="587413"/>
            <a:chOff x="2701662" y="2965997"/>
            <a:chExt cx="982153" cy="587413"/>
          </a:xfrm>
        </p:grpSpPr>
        <p:pic>
          <p:nvPicPr>
            <p:cNvPr id="75" name="Picture 74">
              <a:extLst>
                <a:ext uri="{FF2B5EF4-FFF2-40B4-BE49-F238E27FC236}">
                  <a16:creationId xmlns:a16="http://schemas.microsoft.com/office/drawing/2014/main" id="{8852CAA2-D2EC-4A30-87CA-FC99CD33F32A}"/>
                </a:ext>
              </a:extLst>
            </p:cNvPr>
            <p:cNvPicPr>
              <a:picLocks noChangeAspect="1"/>
            </p:cNvPicPr>
            <p:nvPr/>
          </p:nvPicPr>
          <p:blipFill>
            <a:blip r:embed="rId4"/>
            <a:stretch>
              <a:fillRect/>
            </a:stretch>
          </p:blipFill>
          <p:spPr>
            <a:xfrm>
              <a:off x="3089625" y="2965997"/>
              <a:ext cx="206227" cy="206227"/>
            </a:xfrm>
            <a:prstGeom prst="rect">
              <a:avLst/>
            </a:prstGeom>
          </p:spPr>
        </p:pic>
        <p:sp>
          <p:nvSpPr>
            <p:cNvPr id="76" name="TextBox 75">
              <a:extLst>
                <a:ext uri="{FF2B5EF4-FFF2-40B4-BE49-F238E27FC236}">
                  <a16:creationId xmlns:a16="http://schemas.microsoft.com/office/drawing/2014/main" id="{815AC3CC-4A72-4A54-983B-14746FA0C9AD}"/>
                </a:ext>
              </a:extLst>
            </p:cNvPr>
            <p:cNvSpPr txBox="1"/>
            <p:nvPr/>
          </p:nvSpPr>
          <p:spPr>
            <a:xfrm>
              <a:off x="2701662" y="3153300"/>
              <a:ext cx="982153" cy="400110"/>
            </a:xfrm>
            <a:prstGeom prst="rect">
              <a:avLst/>
            </a:prstGeom>
            <a:noFill/>
          </p:spPr>
          <p:txBody>
            <a:bodyPr wrap="square" rtlCol="0">
              <a:spAutoFit/>
            </a:bodyPr>
            <a:lstStyle/>
            <a:p>
              <a:pPr algn="ctr"/>
              <a:r>
                <a:rPr lang="en-GB" sz="1000" b="1" dirty="0"/>
                <a:t>Branch</a:t>
              </a:r>
              <a:r>
                <a:rPr lang="en-GB" sz="1000" dirty="0"/>
                <a:t> Claim Dispatcher 1</a:t>
              </a:r>
            </a:p>
          </p:txBody>
        </p:sp>
      </p:grpSp>
      <p:grpSp>
        <p:nvGrpSpPr>
          <p:cNvPr id="80" name="Group 79">
            <a:extLst>
              <a:ext uri="{FF2B5EF4-FFF2-40B4-BE49-F238E27FC236}">
                <a16:creationId xmlns:a16="http://schemas.microsoft.com/office/drawing/2014/main" id="{28DF8CC6-67E7-4DB8-9383-E8F58CB8946E}"/>
              </a:ext>
            </a:extLst>
          </p:cNvPr>
          <p:cNvGrpSpPr/>
          <p:nvPr/>
        </p:nvGrpSpPr>
        <p:grpSpPr>
          <a:xfrm>
            <a:off x="7992760" y="2965997"/>
            <a:ext cx="982153" cy="573640"/>
            <a:chOff x="9388680" y="4576125"/>
            <a:chExt cx="982153" cy="573640"/>
          </a:xfrm>
        </p:grpSpPr>
        <p:sp>
          <p:nvSpPr>
            <p:cNvPr id="81" name="TextBox 80">
              <a:extLst>
                <a:ext uri="{FF2B5EF4-FFF2-40B4-BE49-F238E27FC236}">
                  <a16:creationId xmlns:a16="http://schemas.microsoft.com/office/drawing/2014/main" id="{89544E9B-E195-458F-B4DE-0632D51C9C59}"/>
                </a:ext>
              </a:extLst>
            </p:cNvPr>
            <p:cNvSpPr txBox="1"/>
            <p:nvPr/>
          </p:nvSpPr>
          <p:spPr>
            <a:xfrm>
              <a:off x="9388680" y="4749655"/>
              <a:ext cx="982153" cy="400110"/>
            </a:xfrm>
            <a:prstGeom prst="rect">
              <a:avLst/>
            </a:prstGeom>
            <a:noFill/>
          </p:spPr>
          <p:txBody>
            <a:bodyPr wrap="square" rtlCol="0">
              <a:spAutoFit/>
            </a:bodyPr>
            <a:lstStyle/>
            <a:p>
              <a:pPr algn="ctr"/>
              <a:r>
                <a:rPr lang="en-GB" sz="1000" b="1" dirty="0"/>
                <a:t>Branch</a:t>
              </a:r>
              <a:r>
                <a:rPr lang="en-GB" sz="1000" dirty="0"/>
                <a:t> Claim Handler 2a</a:t>
              </a:r>
            </a:p>
          </p:txBody>
        </p:sp>
        <p:pic>
          <p:nvPicPr>
            <p:cNvPr id="82" name="Picture 81">
              <a:extLst>
                <a:ext uri="{FF2B5EF4-FFF2-40B4-BE49-F238E27FC236}">
                  <a16:creationId xmlns:a16="http://schemas.microsoft.com/office/drawing/2014/main" id="{B5C7916B-9AF3-46C2-9711-222FFE75C7A8}"/>
                </a:ext>
              </a:extLst>
            </p:cNvPr>
            <p:cNvPicPr>
              <a:picLocks noChangeAspect="1"/>
            </p:cNvPicPr>
            <p:nvPr/>
          </p:nvPicPr>
          <p:blipFill>
            <a:blip r:embed="rId5"/>
            <a:stretch>
              <a:fillRect/>
            </a:stretch>
          </p:blipFill>
          <p:spPr>
            <a:xfrm>
              <a:off x="9765440" y="4576125"/>
              <a:ext cx="228632" cy="228632"/>
            </a:xfrm>
            <a:prstGeom prst="rect">
              <a:avLst/>
            </a:prstGeom>
          </p:spPr>
        </p:pic>
      </p:grpSp>
      <p:grpSp>
        <p:nvGrpSpPr>
          <p:cNvPr id="86" name="Group 85">
            <a:extLst>
              <a:ext uri="{FF2B5EF4-FFF2-40B4-BE49-F238E27FC236}">
                <a16:creationId xmlns:a16="http://schemas.microsoft.com/office/drawing/2014/main" id="{08C44AD2-2977-44E2-9876-5942AE0D67EA}"/>
              </a:ext>
            </a:extLst>
          </p:cNvPr>
          <p:cNvGrpSpPr/>
          <p:nvPr/>
        </p:nvGrpSpPr>
        <p:grpSpPr>
          <a:xfrm>
            <a:off x="3459843" y="2965997"/>
            <a:ext cx="1219270" cy="612946"/>
            <a:chOff x="9225211" y="2781647"/>
            <a:chExt cx="1219270" cy="612946"/>
          </a:xfrm>
        </p:grpSpPr>
        <p:pic>
          <p:nvPicPr>
            <p:cNvPr id="87" name="Picture 86">
              <a:extLst>
                <a:ext uri="{FF2B5EF4-FFF2-40B4-BE49-F238E27FC236}">
                  <a16:creationId xmlns:a16="http://schemas.microsoft.com/office/drawing/2014/main" id="{F6B3FE78-71B3-48E2-A341-BC88D3D57949}"/>
                </a:ext>
              </a:extLst>
            </p:cNvPr>
            <p:cNvPicPr>
              <a:picLocks noChangeAspect="1"/>
            </p:cNvPicPr>
            <p:nvPr/>
          </p:nvPicPr>
          <p:blipFill>
            <a:blip r:embed="rId3"/>
            <a:stretch>
              <a:fillRect/>
            </a:stretch>
          </p:blipFill>
          <p:spPr>
            <a:xfrm>
              <a:off x="9720530" y="2781647"/>
              <a:ext cx="228632" cy="228632"/>
            </a:xfrm>
            <a:prstGeom prst="rect">
              <a:avLst/>
            </a:prstGeom>
          </p:spPr>
        </p:pic>
        <p:sp>
          <p:nvSpPr>
            <p:cNvPr id="88" name="TextBox 87">
              <a:extLst>
                <a:ext uri="{FF2B5EF4-FFF2-40B4-BE49-F238E27FC236}">
                  <a16:creationId xmlns:a16="http://schemas.microsoft.com/office/drawing/2014/main" id="{F086016A-CE0B-4C19-87DD-F6F074C92DD5}"/>
                </a:ext>
              </a:extLst>
            </p:cNvPr>
            <p:cNvSpPr txBox="1"/>
            <p:nvPr/>
          </p:nvSpPr>
          <p:spPr>
            <a:xfrm>
              <a:off x="9225211" y="2994483"/>
              <a:ext cx="1219270" cy="400110"/>
            </a:xfrm>
            <a:prstGeom prst="rect">
              <a:avLst/>
            </a:prstGeom>
            <a:noFill/>
          </p:spPr>
          <p:txBody>
            <a:bodyPr wrap="square" rtlCol="0">
              <a:spAutoFit/>
            </a:bodyPr>
            <a:lstStyle/>
            <a:p>
              <a:pPr algn="ctr"/>
              <a:r>
                <a:rPr lang="en-GB" sz="1000" b="1" dirty="0"/>
                <a:t>Branch</a:t>
              </a:r>
              <a:r>
                <a:rPr lang="en-GB" sz="1000" dirty="0"/>
                <a:t> Claim Handler 1a</a:t>
              </a:r>
            </a:p>
          </p:txBody>
        </p:sp>
      </p:grpSp>
      <p:grpSp>
        <p:nvGrpSpPr>
          <p:cNvPr id="6" name="Group 5">
            <a:extLst>
              <a:ext uri="{FF2B5EF4-FFF2-40B4-BE49-F238E27FC236}">
                <a16:creationId xmlns:a16="http://schemas.microsoft.com/office/drawing/2014/main" id="{A3DEF922-44D1-4E67-AE0E-E6DC5491F720}"/>
              </a:ext>
            </a:extLst>
          </p:cNvPr>
          <p:cNvGrpSpPr/>
          <p:nvPr/>
        </p:nvGrpSpPr>
        <p:grpSpPr>
          <a:xfrm>
            <a:off x="353850" y="2965997"/>
            <a:ext cx="1069101" cy="612946"/>
            <a:chOff x="151591" y="2955837"/>
            <a:chExt cx="1069101" cy="612946"/>
          </a:xfrm>
        </p:grpSpPr>
        <p:pic>
          <p:nvPicPr>
            <p:cNvPr id="51" name="Picture 50">
              <a:extLst>
                <a:ext uri="{FF2B5EF4-FFF2-40B4-BE49-F238E27FC236}">
                  <a16:creationId xmlns:a16="http://schemas.microsoft.com/office/drawing/2014/main" id="{5E29CB3C-CACE-40AB-AF8A-D6801405CD32}"/>
                </a:ext>
              </a:extLst>
            </p:cNvPr>
            <p:cNvPicPr>
              <a:picLocks noChangeAspect="1"/>
            </p:cNvPicPr>
            <p:nvPr/>
          </p:nvPicPr>
          <p:blipFill>
            <a:blip r:embed="rId3"/>
            <a:stretch>
              <a:fillRect/>
            </a:stretch>
          </p:blipFill>
          <p:spPr>
            <a:xfrm>
              <a:off x="571825" y="2955837"/>
              <a:ext cx="228632" cy="228632"/>
            </a:xfrm>
            <a:prstGeom prst="rect">
              <a:avLst/>
            </a:prstGeom>
          </p:spPr>
        </p:pic>
        <p:sp>
          <p:nvSpPr>
            <p:cNvPr id="56" name="TextBox 55">
              <a:extLst>
                <a:ext uri="{FF2B5EF4-FFF2-40B4-BE49-F238E27FC236}">
                  <a16:creationId xmlns:a16="http://schemas.microsoft.com/office/drawing/2014/main" id="{17A5D7BF-3BC7-4A46-A755-C0A83964E413}"/>
                </a:ext>
              </a:extLst>
            </p:cNvPr>
            <p:cNvSpPr txBox="1"/>
            <p:nvPr/>
          </p:nvSpPr>
          <p:spPr>
            <a:xfrm>
              <a:off x="151591" y="3168673"/>
              <a:ext cx="1069101" cy="400110"/>
            </a:xfrm>
            <a:prstGeom prst="rect">
              <a:avLst/>
            </a:prstGeom>
            <a:noFill/>
          </p:spPr>
          <p:txBody>
            <a:bodyPr wrap="square" rtlCol="0">
              <a:spAutoFit/>
            </a:bodyPr>
            <a:lstStyle/>
            <a:p>
              <a:pPr algn="ctr"/>
              <a:r>
                <a:rPr lang="en-GB" sz="1000" dirty="0"/>
                <a:t>Claim Handler Team Leader 1</a:t>
              </a:r>
            </a:p>
          </p:txBody>
        </p:sp>
      </p:grpSp>
      <p:grpSp>
        <p:nvGrpSpPr>
          <p:cNvPr id="79" name="Group 78">
            <a:extLst>
              <a:ext uri="{FF2B5EF4-FFF2-40B4-BE49-F238E27FC236}">
                <a16:creationId xmlns:a16="http://schemas.microsoft.com/office/drawing/2014/main" id="{E8915CD5-4CFD-48D5-A4DF-C5346E2B968E}"/>
              </a:ext>
            </a:extLst>
          </p:cNvPr>
          <p:cNvGrpSpPr/>
          <p:nvPr/>
        </p:nvGrpSpPr>
        <p:grpSpPr>
          <a:xfrm>
            <a:off x="4752383" y="2965997"/>
            <a:ext cx="1069101" cy="612946"/>
            <a:chOff x="151591" y="2955837"/>
            <a:chExt cx="1069101" cy="612946"/>
          </a:xfrm>
        </p:grpSpPr>
        <p:pic>
          <p:nvPicPr>
            <p:cNvPr id="83" name="Picture 82">
              <a:extLst>
                <a:ext uri="{FF2B5EF4-FFF2-40B4-BE49-F238E27FC236}">
                  <a16:creationId xmlns:a16="http://schemas.microsoft.com/office/drawing/2014/main" id="{4C73C954-3D40-4E92-A256-D3833DC9C14F}"/>
                </a:ext>
              </a:extLst>
            </p:cNvPr>
            <p:cNvPicPr>
              <a:picLocks noChangeAspect="1"/>
            </p:cNvPicPr>
            <p:nvPr/>
          </p:nvPicPr>
          <p:blipFill>
            <a:blip r:embed="rId3"/>
            <a:stretch>
              <a:fillRect/>
            </a:stretch>
          </p:blipFill>
          <p:spPr>
            <a:xfrm>
              <a:off x="571825" y="2955837"/>
              <a:ext cx="228632" cy="228632"/>
            </a:xfrm>
            <a:prstGeom prst="rect">
              <a:avLst/>
            </a:prstGeom>
          </p:spPr>
        </p:pic>
        <p:sp>
          <p:nvSpPr>
            <p:cNvPr id="84" name="TextBox 83">
              <a:extLst>
                <a:ext uri="{FF2B5EF4-FFF2-40B4-BE49-F238E27FC236}">
                  <a16:creationId xmlns:a16="http://schemas.microsoft.com/office/drawing/2014/main" id="{E76D9F88-8BC9-42B2-9AA8-F893E6D69B15}"/>
                </a:ext>
              </a:extLst>
            </p:cNvPr>
            <p:cNvSpPr txBox="1"/>
            <p:nvPr/>
          </p:nvSpPr>
          <p:spPr>
            <a:xfrm>
              <a:off x="151591" y="3168673"/>
              <a:ext cx="1069101" cy="400110"/>
            </a:xfrm>
            <a:prstGeom prst="rect">
              <a:avLst/>
            </a:prstGeom>
            <a:noFill/>
          </p:spPr>
          <p:txBody>
            <a:bodyPr wrap="square" rtlCol="0">
              <a:spAutoFit/>
            </a:bodyPr>
            <a:lstStyle/>
            <a:p>
              <a:pPr algn="ctr"/>
              <a:r>
                <a:rPr lang="en-GB" sz="1000" dirty="0"/>
                <a:t>Claim Handler Team Leader 2</a:t>
              </a:r>
            </a:p>
          </p:txBody>
        </p:sp>
      </p:grpSp>
    </p:spTree>
    <p:extLst>
      <p:ext uri="{BB962C8B-B14F-4D97-AF65-F5344CB8AC3E}">
        <p14:creationId xmlns:p14="http://schemas.microsoft.com/office/powerpoint/2010/main" val="380355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16</a:t>
            </a:fld>
            <a:endParaRPr lang="en-US" dirty="0">
              <a:solidFill>
                <a:schemeClr val="bg1"/>
              </a:solidFill>
            </a:endParaRPr>
          </a:p>
        </p:txBody>
      </p:sp>
      <p:sp>
        <p:nvSpPr>
          <p:cNvPr id="5"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E7561C99-A235-4BD0-AC3B-2BEED5817CF8}" type="slidenum">
              <a:rPr lang="en-US" smtClean="0">
                <a:solidFill>
                  <a:schemeClr val="bg1"/>
                </a:solidFill>
              </a:rPr>
              <a:pPr>
                <a:defRPr/>
              </a:pPr>
              <a:t>16</a:t>
            </a:fld>
            <a:endParaRPr lang="en-US" dirty="0">
              <a:solidFill>
                <a:schemeClr val="bg1"/>
              </a:solidFill>
            </a:endParaRPr>
          </a:p>
        </p:txBody>
      </p:sp>
      <p:sp>
        <p:nvSpPr>
          <p:cNvPr id="27" name="Text Box 28"/>
          <p:cNvSpPr txBox="1">
            <a:spLocks noChangeArrowheads="1"/>
          </p:cNvSpPr>
          <p:nvPr/>
        </p:nvSpPr>
        <p:spPr bwMode="auto">
          <a:xfrm>
            <a:off x="323849" y="3938736"/>
            <a:ext cx="857250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t>Claim Handler Team Leaders</a:t>
            </a:r>
          </a:p>
          <a:p>
            <a:pPr marL="171450" indent="-171450">
              <a:spcBef>
                <a:spcPct val="50000"/>
              </a:spcBef>
              <a:buFont typeface="Arial" pitchFamily="34" charset="0"/>
              <a:buChar char="•"/>
              <a:defRPr/>
            </a:pPr>
            <a:r>
              <a:rPr lang="en-GB" altLang="it-IT" sz="1200" dirty="0"/>
              <a:t>“Claim Handler Team Leader” profiles are able to search for and view the claim because their profiles are not branch restricted, but cannot work on it because it is locked to Branch Claim Handler 2a who is working on it. As Claim Handler Team Leaders they can use the “Login As” function to login as Branch Claim Handler 2a to work on the claim. </a:t>
            </a:r>
          </a:p>
          <a:p>
            <a:pPr>
              <a:spcBef>
                <a:spcPct val="50000"/>
              </a:spcBef>
              <a:defRPr/>
            </a:pPr>
            <a:endParaRPr lang="en-GB" altLang="it-IT" sz="400" dirty="0"/>
          </a:p>
          <a:p>
            <a:pPr>
              <a:spcBef>
                <a:spcPct val="50000"/>
              </a:spcBef>
              <a:defRPr/>
            </a:pPr>
            <a:r>
              <a:rPr lang="en-GB" altLang="it-IT" sz="1200" u="sng" dirty="0"/>
              <a:t>Claimant Representative Claim Handler</a:t>
            </a:r>
          </a:p>
          <a:p>
            <a:pPr marL="228600" indent="-228600">
              <a:spcBef>
                <a:spcPct val="50000"/>
              </a:spcBef>
              <a:buFont typeface="Arial" pitchFamily="34" charset="0"/>
              <a:buChar char="•"/>
              <a:defRPr/>
            </a:pPr>
            <a:r>
              <a:rPr lang="en-GB" altLang="it-IT" sz="1200" dirty="0"/>
              <a:t>The CR Claim Handler cannot</a:t>
            </a:r>
            <a:r>
              <a:rPr lang="en-GB" altLang="it-IT" sz="1200" b="1" dirty="0"/>
              <a:t> </a:t>
            </a:r>
            <a:r>
              <a:rPr lang="en-GB" altLang="it-IT" sz="1200" dirty="0"/>
              <a:t>work on the claim because it has been sent to the Compensator. The CR Claim handler may not perform any other activities on the claim while the claim is held by a compensator but can view a read only version of the claim by accessing it from the search results.</a:t>
            </a:r>
          </a:p>
        </p:txBody>
      </p:sp>
      <p:sp>
        <p:nvSpPr>
          <p:cNvPr id="48" name="Rectangle 47">
            <a:extLst>
              <a:ext uri="{FF2B5EF4-FFF2-40B4-BE49-F238E27FC236}">
                <a16:creationId xmlns:a16="http://schemas.microsoft.com/office/drawing/2014/main" id="{7BE3F370-01CA-401D-A104-8ED52C9FD827}"/>
              </a:ext>
            </a:extLst>
          </p:cNvPr>
          <p:cNvSpPr>
            <a:spLocks noChangeArrowheads="1"/>
          </p:cNvSpPr>
          <p:nvPr/>
        </p:nvSpPr>
        <p:spPr bwMode="auto">
          <a:xfrm>
            <a:off x="570490" y="10609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CR1</a:t>
            </a:r>
          </a:p>
        </p:txBody>
      </p:sp>
      <p:sp>
        <p:nvSpPr>
          <p:cNvPr id="49" name="Rectangle 8">
            <a:extLst>
              <a:ext uri="{FF2B5EF4-FFF2-40B4-BE49-F238E27FC236}">
                <a16:creationId xmlns:a16="http://schemas.microsoft.com/office/drawing/2014/main" id="{844A1FC0-140C-4BD3-B791-439F63090CAB}"/>
              </a:ext>
            </a:extLst>
          </p:cNvPr>
          <p:cNvSpPr>
            <a:spLocks noChangeArrowheads="1"/>
          </p:cNvSpPr>
          <p:nvPr/>
        </p:nvSpPr>
        <p:spPr bwMode="auto">
          <a:xfrm>
            <a:off x="570490"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Branch1</a:t>
            </a:r>
          </a:p>
        </p:txBody>
      </p:sp>
      <p:cxnSp>
        <p:nvCxnSpPr>
          <p:cNvPr id="52" name="AutoShape 10">
            <a:extLst>
              <a:ext uri="{FF2B5EF4-FFF2-40B4-BE49-F238E27FC236}">
                <a16:creationId xmlns:a16="http://schemas.microsoft.com/office/drawing/2014/main" id="{C2E6D857-8F0E-4E67-B0B2-7DEE7BC15071}"/>
              </a:ext>
            </a:extLst>
          </p:cNvPr>
          <p:cNvCxnSpPr>
            <a:cxnSpLocks noChangeShapeType="1"/>
            <a:stCxn id="48" idx="2"/>
            <a:endCxn id="49" idx="0"/>
          </p:cNvCxnSpPr>
          <p:nvPr/>
        </p:nvCxnSpPr>
        <p:spPr bwMode="auto">
          <a:xfrm>
            <a:off x="1182471" y="13482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tangle 5">
            <a:extLst>
              <a:ext uri="{FF2B5EF4-FFF2-40B4-BE49-F238E27FC236}">
                <a16:creationId xmlns:a16="http://schemas.microsoft.com/office/drawing/2014/main" id="{DB597365-1073-43FE-BE0E-9269F21E3F47}"/>
              </a:ext>
            </a:extLst>
          </p:cNvPr>
          <p:cNvSpPr>
            <a:spLocks noChangeArrowheads="1"/>
          </p:cNvSpPr>
          <p:nvPr/>
        </p:nvSpPr>
        <p:spPr bwMode="auto">
          <a:xfrm>
            <a:off x="3786234" y="10927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E78332"/>
                </a:solidFill>
              </a:rPr>
              <a:t>Compensator</a:t>
            </a:r>
          </a:p>
        </p:txBody>
      </p:sp>
      <p:sp>
        <p:nvSpPr>
          <p:cNvPr id="54" name="Rectangle 6">
            <a:extLst>
              <a:ext uri="{FF2B5EF4-FFF2-40B4-BE49-F238E27FC236}">
                <a16:creationId xmlns:a16="http://schemas.microsoft.com/office/drawing/2014/main" id="{77651E18-4F50-454F-8841-F0E19B5726FC}"/>
              </a:ext>
            </a:extLst>
          </p:cNvPr>
          <p:cNvSpPr>
            <a:spLocks noChangeArrowheads="1"/>
          </p:cNvSpPr>
          <p:nvPr/>
        </p:nvSpPr>
        <p:spPr bwMode="auto">
          <a:xfrm>
            <a:off x="666325" y="2591105"/>
            <a:ext cx="346879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1 (Central Point)</a:t>
            </a:r>
          </a:p>
        </p:txBody>
      </p:sp>
      <p:cxnSp>
        <p:nvCxnSpPr>
          <p:cNvPr id="55" name="Elbow Connector 20">
            <a:extLst>
              <a:ext uri="{FF2B5EF4-FFF2-40B4-BE49-F238E27FC236}">
                <a16:creationId xmlns:a16="http://schemas.microsoft.com/office/drawing/2014/main" id="{9BB05804-41FF-4D5A-8A88-7BC9E6D2F884}"/>
              </a:ext>
            </a:extLst>
          </p:cNvPr>
          <p:cNvCxnSpPr>
            <a:cxnSpLocks/>
            <a:stCxn id="53" idx="2"/>
            <a:endCxn id="54" idx="0"/>
          </p:cNvCxnSpPr>
          <p:nvPr/>
        </p:nvCxnSpPr>
        <p:spPr>
          <a:xfrm rot="5400000">
            <a:off x="2911394" y="870976"/>
            <a:ext cx="1209458" cy="2230800"/>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56" name="Rectangle 6">
            <a:extLst>
              <a:ext uri="{FF2B5EF4-FFF2-40B4-BE49-F238E27FC236}">
                <a16:creationId xmlns:a16="http://schemas.microsoft.com/office/drawing/2014/main" id="{FE8FA384-5121-47BE-9CD2-92D8DED0F7A9}"/>
              </a:ext>
            </a:extLst>
          </p:cNvPr>
          <p:cNvSpPr>
            <a:spLocks noChangeArrowheads="1"/>
          </p:cNvSpPr>
          <p:nvPr/>
        </p:nvSpPr>
        <p:spPr bwMode="auto">
          <a:xfrm>
            <a:off x="5156515" y="2591105"/>
            <a:ext cx="3501712"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2 (Handling Point)</a:t>
            </a:r>
          </a:p>
        </p:txBody>
      </p:sp>
      <p:cxnSp>
        <p:nvCxnSpPr>
          <p:cNvPr id="57" name="Elbow Connector 22">
            <a:extLst>
              <a:ext uri="{FF2B5EF4-FFF2-40B4-BE49-F238E27FC236}">
                <a16:creationId xmlns:a16="http://schemas.microsoft.com/office/drawing/2014/main" id="{E0BCF925-1454-4D4E-BA24-23248019343C}"/>
              </a:ext>
            </a:extLst>
          </p:cNvPr>
          <p:cNvCxnSpPr>
            <a:cxnSpLocks/>
            <a:stCxn id="53" idx="2"/>
            <a:endCxn id="56" idx="0"/>
          </p:cNvCxnSpPr>
          <p:nvPr/>
        </p:nvCxnSpPr>
        <p:spPr>
          <a:xfrm rot="16200000" flipH="1">
            <a:off x="5164718" y="848452"/>
            <a:ext cx="1209458" cy="2275848"/>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58" name="Flowchart: Document 57">
            <a:extLst>
              <a:ext uri="{FF2B5EF4-FFF2-40B4-BE49-F238E27FC236}">
                <a16:creationId xmlns:a16="http://schemas.microsoft.com/office/drawing/2014/main" id="{7C480E19-04B1-438B-B608-97BD74D5DE4D}"/>
              </a:ext>
            </a:extLst>
          </p:cNvPr>
          <p:cNvSpPr/>
          <p:nvPr/>
        </p:nvSpPr>
        <p:spPr>
          <a:xfrm>
            <a:off x="8240127" y="3548463"/>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78332"/>
                </a:solidFill>
                <a:latin typeface="Arial" pitchFamily="34" charset="0"/>
                <a:cs typeface="Arial" pitchFamily="34" charset="0"/>
              </a:rPr>
              <a:t>CNF</a:t>
            </a:r>
          </a:p>
        </p:txBody>
      </p:sp>
      <p:sp>
        <p:nvSpPr>
          <p:cNvPr id="59" name="Rectangle 58">
            <a:extLst>
              <a:ext uri="{FF2B5EF4-FFF2-40B4-BE49-F238E27FC236}">
                <a16:creationId xmlns:a16="http://schemas.microsoft.com/office/drawing/2014/main" id="{8CAAB037-942C-4124-91D2-7A651F900BD1}"/>
              </a:ext>
            </a:extLst>
          </p:cNvPr>
          <p:cNvSpPr/>
          <p:nvPr/>
        </p:nvSpPr>
        <p:spPr>
          <a:xfrm>
            <a:off x="323849" y="663059"/>
            <a:ext cx="2416046" cy="369332"/>
          </a:xfrm>
          <a:prstGeom prst="rect">
            <a:avLst/>
          </a:prstGeom>
        </p:spPr>
        <p:txBody>
          <a:bodyPr wrap="none">
            <a:spAutoFit/>
          </a:bodyPr>
          <a:lstStyle/>
          <a:p>
            <a:r>
              <a:rPr lang="en-GB" dirty="0">
                <a:solidFill>
                  <a:srgbClr val="196DB2"/>
                </a:solidFill>
              </a:rPr>
              <a:t>Scenario 3 continued</a:t>
            </a:r>
          </a:p>
        </p:txBody>
      </p:sp>
      <p:grpSp>
        <p:nvGrpSpPr>
          <p:cNvPr id="60" name="Group 59">
            <a:extLst>
              <a:ext uri="{FF2B5EF4-FFF2-40B4-BE49-F238E27FC236}">
                <a16:creationId xmlns:a16="http://schemas.microsoft.com/office/drawing/2014/main" id="{53248DCF-AD9B-4F86-8BBE-88ED380BE4D1}"/>
              </a:ext>
            </a:extLst>
          </p:cNvPr>
          <p:cNvGrpSpPr/>
          <p:nvPr/>
        </p:nvGrpSpPr>
        <p:grpSpPr>
          <a:xfrm>
            <a:off x="572836" y="1896742"/>
            <a:ext cx="1219270" cy="459057"/>
            <a:chOff x="9225211" y="2781647"/>
            <a:chExt cx="1219270" cy="459057"/>
          </a:xfrm>
        </p:grpSpPr>
        <p:pic>
          <p:nvPicPr>
            <p:cNvPr id="62" name="Picture 61">
              <a:extLst>
                <a:ext uri="{FF2B5EF4-FFF2-40B4-BE49-F238E27FC236}">
                  <a16:creationId xmlns:a16="http://schemas.microsoft.com/office/drawing/2014/main" id="{54B3D694-99F5-4320-8215-38AEFDE7753B}"/>
                </a:ext>
              </a:extLst>
            </p:cNvPr>
            <p:cNvPicPr>
              <a:picLocks noChangeAspect="1"/>
            </p:cNvPicPr>
            <p:nvPr/>
          </p:nvPicPr>
          <p:blipFill>
            <a:blip r:embed="rId2"/>
            <a:stretch>
              <a:fillRect/>
            </a:stretch>
          </p:blipFill>
          <p:spPr>
            <a:xfrm>
              <a:off x="9720530" y="2781647"/>
              <a:ext cx="228632" cy="228632"/>
            </a:xfrm>
            <a:prstGeom prst="rect">
              <a:avLst/>
            </a:prstGeom>
          </p:spPr>
        </p:pic>
        <p:sp>
          <p:nvSpPr>
            <p:cNvPr id="64" name="TextBox 63">
              <a:extLst>
                <a:ext uri="{FF2B5EF4-FFF2-40B4-BE49-F238E27FC236}">
                  <a16:creationId xmlns:a16="http://schemas.microsoft.com/office/drawing/2014/main" id="{D2C48C5B-52DB-43C2-9549-54C47D30E452}"/>
                </a:ext>
              </a:extLst>
            </p:cNvPr>
            <p:cNvSpPr txBox="1"/>
            <p:nvPr/>
          </p:nvSpPr>
          <p:spPr>
            <a:xfrm>
              <a:off x="9225211" y="2994483"/>
              <a:ext cx="1219270" cy="246221"/>
            </a:xfrm>
            <a:prstGeom prst="rect">
              <a:avLst/>
            </a:prstGeom>
            <a:noFill/>
          </p:spPr>
          <p:txBody>
            <a:bodyPr wrap="square" rtlCol="0">
              <a:spAutoFit/>
            </a:bodyPr>
            <a:lstStyle/>
            <a:p>
              <a:pPr algn="ctr"/>
              <a:r>
                <a:rPr lang="en-GB" sz="1000" dirty="0"/>
                <a:t>CR Claim Handler</a:t>
              </a:r>
            </a:p>
          </p:txBody>
        </p:sp>
      </p:grpSp>
      <p:grpSp>
        <p:nvGrpSpPr>
          <p:cNvPr id="66" name="Group 65">
            <a:extLst>
              <a:ext uri="{FF2B5EF4-FFF2-40B4-BE49-F238E27FC236}">
                <a16:creationId xmlns:a16="http://schemas.microsoft.com/office/drawing/2014/main" id="{F06F2D7A-478C-4EAF-BAE8-943AD7124D34}"/>
              </a:ext>
            </a:extLst>
          </p:cNvPr>
          <p:cNvGrpSpPr/>
          <p:nvPr/>
        </p:nvGrpSpPr>
        <p:grpSpPr>
          <a:xfrm>
            <a:off x="7106384" y="2965997"/>
            <a:ext cx="982153" cy="591349"/>
            <a:chOff x="7106384" y="2965997"/>
            <a:chExt cx="982153" cy="591349"/>
          </a:xfrm>
        </p:grpSpPr>
        <p:sp>
          <p:nvSpPr>
            <p:cNvPr id="67" name="TextBox 66">
              <a:extLst>
                <a:ext uri="{FF2B5EF4-FFF2-40B4-BE49-F238E27FC236}">
                  <a16:creationId xmlns:a16="http://schemas.microsoft.com/office/drawing/2014/main" id="{6F612BA0-C194-4695-A232-36EE5F50F3F1}"/>
                </a:ext>
              </a:extLst>
            </p:cNvPr>
            <p:cNvSpPr txBox="1"/>
            <p:nvPr/>
          </p:nvSpPr>
          <p:spPr>
            <a:xfrm>
              <a:off x="7106384" y="3157236"/>
              <a:ext cx="982153" cy="400110"/>
            </a:xfrm>
            <a:prstGeom prst="rect">
              <a:avLst/>
            </a:prstGeom>
            <a:noFill/>
          </p:spPr>
          <p:txBody>
            <a:bodyPr wrap="square" rtlCol="0">
              <a:spAutoFit/>
            </a:bodyPr>
            <a:lstStyle/>
            <a:p>
              <a:pPr algn="ctr"/>
              <a:r>
                <a:rPr lang="en-GB" sz="1000" b="1" dirty="0"/>
                <a:t>Branch</a:t>
              </a:r>
              <a:r>
                <a:rPr lang="en-GB" sz="1000" dirty="0"/>
                <a:t> Claim Dispatcher 2</a:t>
              </a:r>
            </a:p>
          </p:txBody>
        </p:sp>
        <p:pic>
          <p:nvPicPr>
            <p:cNvPr id="68" name="Picture 67">
              <a:extLst>
                <a:ext uri="{FF2B5EF4-FFF2-40B4-BE49-F238E27FC236}">
                  <a16:creationId xmlns:a16="http://schemas.microsoft.com/office/drawing/2014/main" id="{48646364-494E-499B-92AF-FD0AD8E5A22C}"/>
                </a:ext>
              </a:extLst>
            </p:cNvPr>
            <p:cNvPicPr>
              <a:picLocks noChangeAspect="1"/>
            </p:cNvPicPr>
            <p:nvPr/>
          </p:nvPicPr>
          <p:blipFill>
            <a:blip r:embed="rId3"/>
            <a:stretch>
              <a:fillRect/>
            </a:stretch>
          </p:blipFill>
          <p:spPr>
            <a:xfrm>
              <a:off x="7494347" y="2965997"/>
              <a:ext cx="206227" cy="206227"/>
            </a:xfrm>
            <a:prstGeom prst="rect">
              <a:avLst/>
            </a:prstGeom>
          </p:spPr>
        </p:pic>
      </p:grpSp>
      <p:grpSp>
        <p:nvGrpSpPr>
          <p:cNvPr id="69" name="Group 68">
            <a:extLst>
              <a:ext uri="{FF2B5EF4-FFF2-40B4-BE49-F238E27FC236}">
                <a16:creationId xmlns:a16="http://schemas.microsoft.com/office/drawing/2014/main" id="{BC1CDC76-8AD9-47E9-B1D3-174B77D17AE2}"/>
              </a:ext>
            </a:extLst>
          </p:cNvPr>
          <p:cNvGrpSpPr/>
          <p:nvPr/>
        </p:nvGrpSpPr>
        <p:grpSpPr>
          <a:xfrm>
            <a:off x="1228970" y="2965997"/>
            <a:ext cx="982153" cy="597573"/>
            <a:chOff x="1228970" y="2965997"/>
            <a:chExt cx="982153" cy="597573"/>
          </a:xfrm>
        </p:grpSpPr>
        <p:pic>
          <p:nvPicPr>
            <p:cNvPr id="70" name="Picture 69">
              <a:extLst>
                <a:ext uri="{FF2B5EF4-FFF2-40B4-BE49-F238E27FC236}">
                  <a16:creationId xmlns:a16="http://schemas.microsoft.com/office/drawing/2014/main" id="{E8186105-03D4-4EFC-9012-A11F4371A0F6}"/>
                </a:ext>
              </a:extLst>
            </p:cNvPr>
            <p:cNvPicPr>
              <a:picLocks noChangeAspect="1"/>
            </p:cNvPicPr>
            <p:nvPr/>
          </p:nvPicPr>
          <p:blipFill>
            <a:blip r:embed="rId3"/>
            <a:stretch>
              <a:fillRect/>
            </a:stretch>
          </p:blipFill>
          <p:spPr>
            <a:xfrm>
              <a:off x="1616933" y="2965997"/>
              <a:ext cx="206227" cy="206227"/>
            </a:xfrm>
            <a:prstGeom prst="rect">
              <a:avLst/>
            </a:prstGeom>
          </p:spPr>
        </p:pic>
        <p:sp>
          <p:nvSpPr>
            <p:cNvPr id="71" name="TextBox 70">
              <a:extLst>
                <a:ext uri="{FF2B5EF4-FFF2-40B4-BE49-F238E27FC236}">
                  <a16:creationId xmlns:a16="http://schemas.microsoft.com/office/drawing/2014/main" id="{24C91F92-88F2-4AA8-B642-5A9D3441814E}"/>
                </a:ext>
              </a:extLst>
            </p:cNvPr>
            <p:cNvSpPr txBox="1"/>
            <p:nvPr/>
          </p:nvSpPr>
          <p:spPr>
            <a:xfrm>
              <a:off x="1228970" y="3163460"/>
              <a:ext cx="982153" cy="400110"/>
            </a:xfrm>
            <a:prstGeom prst="rect">
              <a:avLst/>
            </a:prstGeom>
            <a:noFill/>
          </p:spPr>
          <p:txBody>
            <a:bodyPr wrap="square" rtlCol="0">
              <a:spAutoFit/>
            </a:bodyPr>
            <a:lstStyle/>
            <a:p>
              <a:pPr algn="ctr"/>
              <a:r>
                <a:rPr lang="en-GB" sz="1000" dirty="0"/>
                <a:t>Claim Dispatcher 1</a:t>
              </a:r>
            </a:p>
          </p:txBody>
        </p:sp>
      </p:grpSp>
      <p:grpSp>
        <p:nvGrpSpPr>
          <p:cNvPr id="72" name="Group 71">
            <a:extLst>
              <a:ext uri="{FF2B5EF4-FFF2-40B4-BE49-F238E27FC236}">
                <a16:creationId xmlns:a16="http://schemas.microsoft.com/office/drawing/2014/main" id="{85413051-79D8-49B5-8A80-680B1BF4EB30}"/>
              </a:ext>
            </a:extLst>
          </p:cNvPr>
          <p:cNvGrpSpPr/>
          <p:nvPr/>
        </p:nvGrpSpPr>
        <p:grpSpPr>
          <a:xfrm>
            <a:off x="5651269" y="2965997"/>
            <a:ext cx="982153" cy="587413"/>
            <a:chOff x="5651269" y="2965997"/>
            <a:chExt cx="982153" cy="587413"/>
          </a:xfrm>
        </p:grpSpPr>
        <p:pic>
          <p:nvPicPr>
            <p:cNvPr id="73" name="Picture 72">
              <a:extLst>
                <a:ext uri="{FF2B5EF4-FFF2-40B4-BE49-F238E27FC236}">
                  <a16:creationId xmlns:a16="http://schemas.microsoft.com/office/drawing/2014/main" id="{F43EC09E-C053-418F-9DB0-2FABF713E2D6}"/>
                </a:ext>
              </a:extLst>
            </p:cNvPr>
            <p:cNvPicPr>
              <a:picLocks noChangeAspect="1"/>
            </p:cNvPicPr>
            <p:nvPr/>
          </p:nvPicPr>
          <p:blipFill>
            <a:blip r:embed="rId3"/>
            <a:stretch>
              <a:fillRect/>
            </a:stretch>
          </p:blipFill>
          <p:spPr>
            <a:xfrm>
              <a:off x="6039232" y="2965997"/>
              <a:ext cx="206227" cy="206227"/>
            </a:xfrm>
            <a:prstGeom prst="rect">
              <a:avLst/>
            </a:prstGeom>
          </p:spPr>
        </p:pic>
        <p:sp>
          <p:nvSpPr>
            <p:cNvPr id="74" name="TextBox 73">
              <a:extLst>
                <a:ext uri="{FF2B5EF4-FFF2-40B4-BE49-F238E27FC236}">
                  <a16:creationId xmlns:a16="http://schemas.microsoft.com/office/drawing/2014/main" id="{BD4AEB39-0875-4B03-9483-B2E21181F430}"/>
                </a:ext>
              </a:extLst>
            </p:cNvPr>
            <p:cNvSpPr txBox="1"/>
            <p:nvPr/>
          </p:nvSpPr>
          <p:spPr>
            <a:xfrm>
              <a:off x="5651269" y="3153300"/>
              <a:ext cx="982153" cy="400110"/>
            </a:xfrm>
            <a:prstGeom prst="rect">
              <a:avLst/>
            </a:prstGeom>
            <a:noFill/>
          </p:spPr>
          <p:txBody>
            <a:bodyPr wrap="square" rtlCol="0">
              <a:spAutoFit/>
            </a:bodyPr>
            <a:lstStyle/>
            <a:p>
              <a:pPr algn="ctr"/>
              <a:r>
                <a:rPr lang="en-GB" sz="1000" dirty="0"/>
                <a:t>Claim Dispatcher 2</a:t>
              </a:r>
            </a:p>
          </p:txBody>
        </p:sp>
      </p:grpSp>
      <p:grpSp>
        <p:nvGrpSpPr>
          <p:cNvPr id="75" name="Group 74">
            <a:extLst>
              <a:ext uri="{FF2B5EF4-FFF2-40B4-BE49-F238E27FC236}">
                <a16:creationId xmlns:a16="http://schemas.microsoft.com/office/drawing/2014/main" id="{1BE2E93E-833C-4E2F-BFEB-6D34156FA803}"/>
              </a:ext>
            </a:extLst>
          </p:cNvPr>
          <p:cNvGrpSpPr/>
          <p:nvPr/>
        </p:nvGrpSpPr>
        <p:grpSpPr>
          <a:xfrm>
            <a:off x="2015670" y="2965997"/>
            <a:ext cx="887520" cy="612946"/>
            <a:chOff x="9483372" y="5630680"/>
            <a:chExt cx="887520" cy="612946"/>
          </a:xfrm>
        </p:grpSpPr>
        <p:pic>
          <p:nvPicPr>
            <p:cNvPr id="76" name="Picture 75">
              <a:extLst>
                <a:ext uri="{FF2B5EF4-FFF2-40B4-BE49-F238E27FC236}">
                  <a16:creationId xmlns:a16="http://schemas.microsoft.com/office/drawing/2014/main" id="{F277419D-5ADE-46CD-8880-B13D284B5D33}"/>
                </a:ext>
              </a:extLst>
            </p:cNvPr>
            <p:cNvPicPr>
              <a:picLocks noChangeAspect="1"/>
            </p:cNvPicPr>
            <p:nvPr/>
          </p:nvPicPr>
          <p:blipFill>
            <a:blip r:embed="rId2"/>
            <a:stretch>
              <a:fillRect/>
            </a:stretch>
          </p:blipFill>
          <p:spPr>
            <a:xfrm>
              <a:off x="9812816" y="5630680"/>
              <a:ext cx="228632" cy="228632"/>
            </a:xfrm>
            <a:prstGeom prst="rect">
              <a:avLst/>
            </a:prstGeom>
          </p:spPr>
        </p:pic>
        <p:sp>
          <p:nvSpPr>
            <p:cNvPr id="77" name="TextBox 76">
              <a:extLst>
                <a:ext uri="{FF2B5EF4-FFF2-40B4-BE49-F238E27FC236}">
                  <a16:creationId xmlns:a16="http://schemas.microsoft.com/office/drawing/2014/main" id="{E1685DAF-0282-4B4F-B8C4-CF7AB580770A}"/>
                </a:ext>
              </a:extLst>
            </p:cNvPr>
            <p:cNvSpPr txBox="1"/>
            <p:nvPr/>
          </p:nvSpPr>
          <p:spPr>
            <a:xfrm>
              <a:off x="9483372" y="5843516"/>
              <a:ext cx="887520" cy="400110"/>
            </a:xfrm>
            <a:prstGeom prst="rect">
              <a:avLst/>
            </a:prstGeom>
            <a:noFill/>
          </p:spPr>
          <p:txBody>
            <a:bodyPr wrap="square" rtlCol="0">
              <a:spAutoFit/>
            </a:bodyPr>
            <a:lstStyle/>
            <a:p>
              <a:pPr algn="ctr"/>
              <a:r>
                <a:rPr lang="en-GB" sz="1000" dirty="0"/>
                <a:t>Claim Handler 1</a:t>
              </a:r>
            </a:p>
          </p:txBody>
        </p:sp>
      </p:grpSp>
      <p:grpSp>
        <p:nvGrpSpPr>
          <p:cNvPr id="78" name="Group 77">
            <a:extLst>
              <a:ext uri="{FF2B5EF4-FFF2-40B4-BE49-F238E27FC236}">
                <a16:creationId xmlns:a16="http://schemas.microsoft.com/office/drawing/2014/main" id="{76237A8E-A822-4899-9A2E-D0E29A6153F0}"/>
              </a:ext>
            </a:extLst>
          </p:cNvPr>
          <p:cNvGrpSpPr/>
          <p:nvPr/>
        </p:nvGrpSpPr>
        <p:grpSpPr>
          <a:xfrm>
            <a:off x="6408090" y="2965997"/>
            <a:ext cx="887520" cy="612946"/>
            <a:chOff x="9483372" y="5630680"/>
            <a:chExt cx="887520" cy="612946"/>
          </a:xfrm>
        </p:grpSpPr>
        <p:pic>
          <p:nvPicPr>
            <p:cNvPr id="79" name="Picture 78">
              <a:extLst>
                <a:ext uri="{FF2B5EF4-FFF2-40B4-BE49-F238E27FC236}">
                  <a16:creationId xmlns:a16="http://schemas.microsoft.com/office/drawing/2014/main" id="{BEEFB2C8-C307-43E2-B8FA-36BAB3F1F333}"/>
                </a:ext>
              </a:extLst>
            </p:cNvPr>
            <p:cNvPicPr>
              <a:picLocks noChangeAspect="1"/>
            </p:cNvPicPr>
            <p:nvPr/>
          </p:nvPicPr>
          <p:blipFill>
            <a:blip r:embed="rId2"/>
            <a:stretch>
              <a:fillRect/>
            </a:stretch>
          </p:blipFill>
          <p:spPr>
            <a:xfrm>
              <a:off x="9812816" y="5630680"/>
              <a:ext cx="228632" cy="228632"/>
            </a:xfrm>
            <a:prstGeom prst="rect">
              <a:avLst/>
            </a:prstGeom>
          </p:spPr>
        </p:pic>
        <p:sp>
          <p:nvSpPr>
            <p:cNvPr id="80" name="TextBox 79">
              <a:extLst>
                <a:ext uri="{FF2B5EF4-FFF2-40B4-BE49-F238E27FC236}">
                  <a16:creationId xmlns:a16="http://schemas.microsoft.com/office/drawing/2014/main" id="{7D5A7F94-5358-4F7E-800D-0885800E1FEE}"/>
                </a:ext>
              </a:extLst>
            </p:cNvPr>
            <p:cNvSpPr txBox="1"/>
            <p:nvPr/>
          </p:nvSpPr>
          <p:spPr>
            <a:xfrm>
              <a:off x="9483372" y="5843516"/>
              <a:ext cx="887520" cy="400110"/>
            </a:xfrm>
            <a:prstGeom prst="rect">
              <a:avLst/>
            </a:prstGeom>
            <a:noFill/>
          </p:spPr>
          <p:txBody>
            <a:bodyPr wrap="square" rtlCol="0">
              <a:spAutoFit/>
            </a:bodyPr>
            <a:lstStyle/>
            <a:p>
              <a:pPr algn="ctr"/>
              <a:r>
                <a:rPr lang="en-GB" sz="1000" dirty="0"/>
                <a:t>Claim Handler 2</a:t>
              </a:r>
            </a:p>
          </p:txBody>
        </p:sp>
      </p:grpSp>
      <p:grpSp>
        <p:nvGrpSpPr>
          <p:cNvPr id="81" name="Group 80">
            <a:extLst>
              <a:ext uri="{FF2B5EF4-FFF2-40B4-BE49-F238E27FC236}">
                <a16:creationId xmlns:a16="http://schemas.microsoft.com/office/drawing/2014/main" id="{A8CCC5DC-3F50-4380-9DA2-4A8EC476BC75}"/>
              </a:ext>
            </a:extLst>
          </p:cNvPr>
          <p:cNvGrpSpPr/>
          <p:nvPr/>
        </p:nvGrpSpPr>
        <p:grpSpPr>
          <a:xfrm>
            <a:off x="2701662" y="2965997"/>
            <a:ext cx="982153" cy="587413"/>
            <a:chOff x="2701662" y="2965997"/>
            <a:chExt cx="982153" cy="587413"/>
          </a:xfrm>
        </p:grpSpPr>
        <p:pic>
          <p:nvPicPr>
            <p:cNvPr id="82" name="Picture 81">
              <a:extLst>
                <a:ext uri="{FF2B5EF4-FFF2-40B4-BE49-F238E27FC236}">
                  <a16:creationId xmlns:a16="http://schemas.microsoft.com/office/drawing/2014/main" id="{557A78ED-3218-4D07-8DB0-242EAA9374CA}"/>
                </a:ext>
              </a:extLst>
            </p:cNvPr>
            <p:cNvPicPr>
              <a:picLocks noChangeAspect="1"/>
            </p:cNvPicPr>
            <p:nvPr/>
          </p:nvPicPr>
          <p:blipFill>
            <a:blip r:embed="rId3"/>
            <a:stretch>
              <a:fillRect/>
            </a:stretch>
          </p:blipFill>
          <p:spPr>
            <a:xfrm>
              <a:off x="3089625" y="2965997"/>
              <a:ext cx="206227" cy="206227"/>
            </a:xfrm>
            <a:prstGeom prst="rect">
              <a:avLst/>
            </a:prstGeom>
          </p:spPr>
        </p:pic>
        <p:sp>
          <p:nvSpPr>
            <p:cNvPr id="83" name="TextBox 82">
              <a:extLst>
                <a:ext uri="{FF2B5EF4-FFF2-40B4-BE49-F238E27FC236}">
                  <a16:creationId xmlns:a16="http://schemas.microsoft.com/office/drawing/2014/main" id="{EE540C32-DD1A-49CC-B82C-E17ED6025278}"/>
                </a:ext>
              </a:extLst>
            </p:cNvPr>
            <p:cNvSpPr txBox="1"/>
            <p:nvPr/>
          </p:nvSpPr>
          <p:spPr>
            <a:xfrm>
              <a:off x="2701662" y="3153300"/>
              <a:ext cx="982153" cy="400110"/>
            </a:xfrm>
            <a:prstGeom prst="rect">
              <a:avLst/>
            </a:prstGeom>
            <a:noFill/>
          </p:spPr>
          <p:txBody>
            <a:bodyPr wrap="square" rtlCol="0">
              <a:spAutoFit/>
            </a:bodyPr>
            <a:lstStyle/>
            <a:p>
              <a:pPr algn="ctr"/>
              <a:r>
                <a:rPr lang="en-GB" sz="1000" b="1" dirty="0"/>
                <a:t>Branch</a:t>
              </a:r>
              <a:r>
                <a:rPr lang="en-GB" sz="1000" dirty="0"/>
                <a:t> Claim Dispatcher 1</a:t>
              </a:r>
            </a:p>
          </p:txBody>
        </p:sp>
      </p:grpSp>
      <p:grpSp>
        <p:nvGrpSpPr>
          <p:cNvPr id="84" name="Group 83">
            <a:extLst>
              <a:ext uri="{FF2B5EF4-FFF2-40B4-BE49-F238E27FC236}">
                <a16:creationId xmlns:a16="http://schemas.microsoft.com/office/drawing/2014/main" id="{302B499A-6C94-482E-974B-3F8145C3AE90}"/>
              </a:ext>
            </a:extLst>
          </p:cNvPr>
          <p:cNvGrpSpPr/>
          <p:nvPr/>
        </p:nvGrpSpPr>
        <p:grpSpPr>
          <a:xfrm>
            <a:off x="7992760" y="2965997"/>
            <a:ext cx="982153" cy="573640"/>
            <a:chOff x="9388680" y="4576125"/>
            <a:chExt cx="982153" cy="573640"/>
          </a:xfrm>
        </p:grpSpPr>
        <p:sp>
          <p:nvSpPr>
            <p:cNvPr id="118" name="TextBox 117">
              <a:extLst>
                <a:ext uri="{FF2B5EF4-FFF2-40B4-BE49-F238E27FC236}">
                  <a16:creationId xmlns:a16="http://schemas.microsoft.com/office/drawing/2014/main" id="{A328E6D7-CB14-4A73-BF7C-197B3FCF3179}"/>
                </a:ext>
              </a:extLst>
            </p:cNvPr>
            <p:cNvSpPr txBox="1"/>
            <p:nvPr/>
          </p:nvSpPr>
          <p:spPr>
            <a:xfrm>
              <a:off x="9388680" y="4749655"/>
              <a:ext cx="982153" cy="400110"/>
            </a:xfrm>
            <a:prstGeom prst="rect">
              <a:avLst/>
            </a:prstGeom>
            <a:noFill/>
          </p:spPr>
          <p:txBody>
            <a:bodyPr wrap="square" rtlCol="0">
              <a:spAutoFit/>
            </a:bodyPr>
            <a:lstStyle/>
            <a:p>
              <a:pPr algn="ctr"/>
              <a:r>
                <a:rPr lang="en-GB" sz="1000" b="1" dirty="0"/>
                <a:t>Branch</a:t>
              </a:r>
              <a:r>
                <a:rPr lang="en-GB" sz="1000" dirty="0"/>
                <a:t> Claim Handler 2a</a:t>
              </a:r>
            </a:p>
          </p:txBody>
        </p:sp>
        <p:pic>
          <p:nvPicPr>
            <p:cNvPr id="119" name="Picture 118">
              <a:extLst>
                <a:ext uri="{FF2B5EF4-FFF2-40B4-BE49-F238E27FC236}">
                  <a16:creationId xmlns:a16="http://schemas.microsoft.com/office/drawing/2014/main" id="{7A46E232-0A12-43F2-840B-CFF7EA0347F8}"/>
                </a:ext>
              </a:extLst>
            </p:cNvPr>
            <p:cNvPicPr>
              <a:picLocks noChangeAspect="1"/>
            </p:cNvPicPr>
            <p:nvPr/>
          </p:nvPicPr>
          <p:blipFill>
            <a:blip r:embed="rId4"/>
            <a:stretch>
              <a:fillRect/>
            </a:stretch>
          </p:blipFill>
          <p:spPr>
            <a:xfrm>
              <a:off x="9765440" y="4576125"/>
              <a:ext cx="228632" cy="228632"/>
            </a:xfrm>
            <a:prstGeom prst="rect">
              <a:avLst/>
            </a:prstGeom>
          </p:spPr>
        </p:pic>
      </p:grpSp>
      <p:grpSp>
        <p:nvGrpSpPr>
          <p:cNvPr id="120" name="Group 119">
            <a:extLst>
              <a:ext uri="{FF2B5EF4-FFF2-40B4-BE49-F238E27FC236}">
                <a16:creationId xmlns:a16="http://schemas.microsoft.com/office/drawing/2014/main" id="{1F793964-F8B7-4BA3-9363-CEA90F5C56EE}"/>
              </a:ext>
            </a:extLst>
          </p:cNvPr>
          <p:cNvGrpSpPr/>
          <p:nvPr/>
        </p:nvGrpSpPr>
        <p:grpSpPr>
          <a:xfrm>
            <a:off x="3459843" y="2965997"/>
            <a:ext cx="1219270" cy="612946"/>
            <a:chOff x="9225211" y="2781647"/>
            <a:chExt cx="1219270" cy="612946"/>
          </a:xfrm>
        </p:grpSpPr>
        <p:pic>
          <p:nvPicPr>
            <p:cNvPr id="121" name="Picture 120">
              <a:extLst>
                <a:ext uri="{FF2B5EF4-FFF2-40B4-BE49-F238E27FC236}">
                  <a16:creationId xmlns:a16="http://schemas.microsoft.com/office/drawing/2014/main" id="{087C5B77-2781-462C-8CB8-FB677B8CBEAE}"/>
                </a:ext>
              </a:extLst>
            </p:cNvPr>
            <p:cNvPicPr>
              <a:picLocks noChangeAspect="1"/>
            </p:cNvPicPr>
            <p:nvPr/>
          </p:nvPicPr>
          <p:blipFill>
            <a:blip r:embed="rId2"/>
            <a:stretch>
              <a:fillRect/>
            </a:stretch>
          </p:blipFill>
          <p:spPr>
            <a:xfrm>
              <a:off x="9720530" y="2781647"/>
              <a:ext cx="228632" cy="228632"/>
            </a:xfrm>
            <a:prstGeom prst="rect">
              <a:avLst/>
            </a:prstGeom>
          </p:spPr>
        </p:pic>
        <p:sp>
          <p:nvSpPr>
            <p:cNvPr id="122" name="TextBox 121">
              <a:extLst>
                <a:ext uri="{FF2B5EF4-FFF2-40B4-BE49-F238E27FC236}">
                  <a16:creationId xmlns:a16="http://schemas.microsoft.com/office/drawing/2014/main" id="{3DCD9EDA-7DF2-450F-ACC3-C3566CACC72F}"/>
                </a:ext>
              </a:extLst>
            </p:cNvPr>
            <p:cNvSpPr txBox="1"/>
            <p:nvPr/>
          </p:nvSpPr>
          <p:spPr>
            <a:xfrm>
              <a:off x="9225211" y="2994483"/>
              <a:ext cx="1219270" cy="400110"/>
            </a:xfrm>
            <a:prstGeom prst="rect">
              <a:avLst/>
            </a:prstGeom>
            <a:noFill/>
          </p:spPr>
          <p:txBody>
            <a:bodyPr wrap="square" rtlCol="0">
              <a:spAutoFit/>
            </a:bodyPr>
            <a:lstStyle/>
            <a:p>
              <a:pPr algn="ctr"/>
              <a:r>
                <a:rPr lang="en-GB" sz="1000" b="1" dirty="0"/>
                <a:t>Branch</a:t>
              </a:r>
              <a:r>
                <a:rPr lang="en-GB" sz="1000" dirty="0"/>
                <a:t> Claim Handler 1a</a:t>
              </a:r>
            </a:p>
          </p:txBody>
        </p:sp>
      </p:grpSp>
      <p:grpSp>
        <p:nvGrpSpPr>
          <p:cNvPr id="123" name="Group 122">
            <a:extLst>
              <a:ext uri="{FF2B5EF4-FFF2-40B4-BE49-F238E27FC236}">
                <a16:creationId xmlns:a16="http://schemas.microsoft.com/office/drawing/2014/main" id="{8D15804A-185F-4A40-8996-4B3B799366FD}"/>
              </a:ext>
            </a:extLst>
          </p:cNvPr>
          <p:cNvGrpSpPr/>
          <p:nvPr/>
        </p:nvGrpSpPr>
        <p:grpSpPr>
          <a:xfrm>
            <a:off x="353850" y="2965997"/>
            <a:ext cx="1069101" cy="612946"/>
            <a:chOff x="151591" y="2955837"/>
            <a:chExt cx="1069101" cy="612946"/>
          </a:xfrm>
        </p:grpSpPr>
        <p:pic>
          <p:nvPicPr>
            <p:cNvPr id="124" name="Picture 123">
              <a:extLst>
                <a:ext uri="{FF2B5EF4-FFF2-40B4-BE49-F238E27FC236}">
                  <a16:creationId xmlns:a16="http://schemas.microsoft.com/office/drawing/2014/main" id="{19EEFB07-3DA2-4641-8D20-EA05EE33115A}"/>
                </a:ext>
              </a:extLst>
            </p:cNvPr>
            <p:cNvPicPr>
              <a:picLocks noChangeAspect="1"/>
            </p:cNvPicPr>
            <p:nvPr/>
          </p:nvPicPr>
          <p:blipFill>
            <a:blip r:embed="rId2"/>
            <a:stretch>
              <a:fillRect/>
            </a:stretch>
          </p:blipFill>
          <p:spPr>
            <a:xfrm>
              <a:off x="571825" y="2955837"/>
              <a:ext cx="228632" cy="228632"/>
            </a:xfrm>
            <a:prstGeom prst="rect">
              <a:avLst/>
            </a:prstGeom>
          </p:spPr>
        </p:pic>
        <p:sp>
          <p:nvSpPr>
            <p:cNvPr id="125" name="TextBox 124">
              <a:extLst>
                <a:ext uri="{FF2B5EF4-FFF2-40B4-BE49-F238E27FC236}">
                  <a16:creationId xmlns:a16="http://schemas.microsoft.com/office/drawing/2014/main" id="{69382B60-6D27-4D2F-A475-F61A893E3800}"/>
                </a:ext>
              </a:extLst>
            </p:cNvPr>
            <p:cNvSpPr txBox="1"/>
            <p:nvPr/>
          </p:nvSpPr>
          <p:spPr>
            <a:xfrm>
              <a:off x="151591" y="3168673"/>
              <a:ext cx="1069101" cy="400110"/>
            </a:xfrm>
            <a:prstGeom prst="rect">
              <a:avLst/>
            </a:prstGeom>
            <a:noFill/>
          </p:spPr>
          <p:txBody>
            <a:bodyPr wrap="square" rtlCol="0">
              <a:spAutoFit/>
            </a:bodyPr>
            <a:lstStyle/>
            <a:p>
              <a:pPr algn="ctr"/>
              <a:r>
                <a:rPr lang="en-GB" sz="1000" dirty="0"/>
                <a:t>Claim Handler Team Leader 1</a:t>
              </a:r>
            </a:p>
          </p:txBody>
        </p:sp>
      </p:grpSp>
      <p:grpSp>
        <p:nvGrpSpPr>
          <p:cNvPr id="126" name="Group 125">
            <a:extLst>
              <a:ext uri="{FF2B5EF4-FFF2-40B4-BE49-F238E27FC236}">
                <a16:creationId xmlns:a16="http://schemas.microsoft.com/office/drawing/2014/main" id="{CE94CE75-768F-473B-AD8B-3E5A25787726}"/>
              </a:ext>
            </a:extLst>
          </p:cNvPr>
          <p:cNvGrpSpPr/>
          <p:nvPr/>
        </p:nvGrpSpPr>
        <p:grpSpPr>
          <a:xfrm>
            <a:off x="4752383" y="2965997"/>
            <a:ext cx="1069101" cy="612946"/>
            <a:chOff x="151591" y="2955837"/>
            <a:chExt cx="1069101" cy="612946"/>
          </a:xfrm>
        </p:grpSpPr>
        <p:pic>
          <p:nvPicPr>
            <p:cNvPr id="127" name="Picture 126">
              <a:extLst>
                <a:ext uri="{FF2B5EF4-FFF2-40B4-BE49-F238E27FC236}">
                  <a16:creationId xmlns:a16="http://schemas.microsoft.com/office/drawing/2014/main" id="{C4C587EB-2CA7-4824-9AFC-0BCC9D1D45A7}"/>
                </a:ext>
              </a:extLst>
            </p:cNvPr>
            <p:cNvPicPr>
              <a:picLocks noChangeAspect="1"/>
            </p:cNvPicPr>
            <p:nvPr/>
          </p:nvPicPr>
          <p:blipFill>
            <a:blip r:embed="rId2"/>
            <a:stretch>
              <a:fillRect/>
            </a:stretch>
          </p:blipFill>
          <p:spPr>
            <a:xfrm>
              <a:off x="571825" y="2955837"/>
              <a:ext cx="228632" cy="228632"/>
            </a:xfrm>
            <a:prstGeom prst="rect">
              <a:avLst/>
            </a:prstGeom>
          </p:spPr>
        </p:pic>
        <p:sp>
          <p:nvSpPr>
            <p:cNvPr id="128" name="TextBox 127">
              <a:extLst>
                <a:ext uri="{FF2B5EF4-FFF2-40B4-BE49-F238E27FC236}">
                  <a16:creationId xmlns:a16="http://schemas.microsoft.com/office/drawing/2014/main" id="{403053D4-A798-415A-AC13-E7FB03F85703}"/>
                </a:ext>
              </a:extLst>
            </p:cNvPr>
            <p:cNvSpPr txBox="1"/>
            <p:nvPr/>
          </p:nvSpPr>
          <p:spPr>
            <a:xfrm>
              <a:off x="151591" y="3168673"/>
              <a:ext cx="1069101" cy="400110"/>
            </a:xfrm>
            <a:prstGeom prst="rect">
              <a:avLst/>
            </a:prstGeom>
            <a:noFill/>
          </p:spPr>
          <p:txBody>
            <a:bodyPr wrap="square" rtlCol="0">
              <a:spAutoFit/>
            </a:bodyPr>
            <a:lstStyle/>
            <a:p>
              <a:pPr algn="ctr"/>
              <a:r>
                <a:rPr lang="en-GB" sz="1000" dirty="0"/>
                <a:t>Claim Handler Team Leader 2</a:t>
              </a:r>
            </a:p>
          </p:txBody>
        </p:sp>
      </p:grpSp>
      <p:cxnSp>
        <p:nvCxnSpPr>
          <p:cNvPr id="129" name="Elbow Connector 20">
            <a:extLst>
              <a:ext uri="{FF2B5EF4-FFF2-40B4-BE49-F238E27FC236}">
                <a16:creationId xmlns:a16="http://schemas.microsoft.com/office/drawing/2014/main" id="{45D4EB45-F23B-48EA-A0B7-3AEE69116DD4}"/>
              </a:ext>
            </a:extLst>
          </p:cNvPr>
          <p:cNvCxnSpPr>
            <a:cxnSpLocks/>
            <a:stCxn id="58" idx="1"/>
            <a:endCxn id="125" idx="2"/>
          </p:cNvCxnSpPr>
          <p:nvPr/>
        </p:nvCxnSpPr>
        <p:spPr>
          <a:xfrm rot="10800000">
            <a:off x="888401" y="3578944"/>
            <a:ext cx="7351726" cy="124675"/>
          </a:xfrm>
          <a:prstGeom prst="bentConnector2">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30" name="Elbow Connector 20">
            <a:extLst>
              <a:ext uri="{FF2B5EF4-FFF2-40B4-BE49-F238E27FC236}">
                <a16:creationId xmlns:a16="http://schemas.microsoft.com/office/drawing/2014/main" id="{54A2589F-2B7D-4D0E-A2B6-167B15B2A930}"/>
              </a:ext>
            </a:extLst>
          </p:cNvPr>
          <p:cNvCxnSpPr>
            <a:cxnSpLocks/>
            <a:stCxn id="58" idx="1"/>
            <a:endCxn id="128" idx="2"/>
          </p:cNvCxnSpPr>
          <p:nvPr/>
        </p:nvCxnSpPr>
        <p:spPr>
          <a:xfrm rot="10800000">
            <a:off x="5286935" y="3578944"/>
            <a:ext cx="2953193" cy="124675"/>
          </a:xfrm>
          <a:prstGeom prst="bentConnector2">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131" name="Rectangle 5">
            <a:extLst>
              <a:ext uri="{FF2B5EF4-FFF2-40B4-BE49-F238E27FC236}">
                <a16:creationId xmlns:a16="http://schemas.microsoft.com/office/drawing/2014/main" id="{9390CBF7-755E-4C27-964F-73A00AD4DD81}"/>
              </a:ext>
            </a:extLst>
          </p:cNvPr>
          <p:cNvSpPr>
            <a:spLocks noChangeArrowheads="1"/>
          </p:cNvSpPr>
          <p:nvPr/>
        </p:nvSpPr>
        <p:spPr bwMode="auto">
          <a:xfrm>
            <a:off x="4811462" y="3654004"/>
            <a:ext cx="850165" cy="288925"/>
          </a:xfrm>
          <a:prstGeom prst="rect">
            <a:avLst/>
          </a:prstGeom>
          <a:noFill/>
          <a:ln w="9525">
            <a:noFill/>
            <a:miter lim="800000"/>
            <a:headEnd/>
            <a:tailEnd/>
          </a:ln>
          <a:effectLst/>
        </p:spPr>
        <p:txBody>
          <a:bodyPr wrap="none" anchor="ctr"/>
          <a:lstStyle/>
          <a:p>
            <a:pPr algn="ctr"/>
            <a:r>
              <a:rPr lang="en-GB" altLang="it-IT" sz="1200" dirty="0">
                <a:solidFill>
                  <a:srgbClr val="E78332"/>
                </a:solidFill>
              </a:rPr>
              <a:t>Log in as</a:t>
            </a:r>
          </a:p>
        </p:txBody>
      </p:sp>
    </p:spTree>
    <p:extLst>
      <p:ext uri="{BB962C8B-B14F-4D97-AF65-F5344CB8AC3E}">
        <p14:creationId xmlns:p14="http://schemas.microsoft.com/office/powerpoint/2010/main" val="7940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17</a:t>
            </a:fld>
            <a:endParaRPr lang="en-US" dirty="0">
              <a:solidFill>
                <a:schemeClr val="bg1"/>
              </a:solidFill>
            </a:endParaRPr>
          </a:p>
        </p:txBody>
      </p:sp>
      <p:sp>
        <p:nvSpPr>
          <p:cNvPr id="5" name="TextBox 4"/>
          <p:cNvSpPr txBox="1"/>
          <p:nvPr/>
        </p:nvSpPr>
        <p:spPr>
          <a:xfrm>
            <a:off x="733646" y="1678504"/>
            <a:ext cx="7995683" cy="830997"/>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dirty="0"/>
              <a:t>Scenario 4 – A claim response is returned to the Claimant Representative</a:t>
            </a:r>
            <a:endParaRPr lang="en-US" sz="2400" dirty="0"/>
          </a:p>
        </p:txBody>
      </p:sp>
      <p:sp>
        <p:nvSpPr>
          <p:cNvPr id="6" name="TextBox 5"/>
          <p:cNvSpPr txBox="1"/>
          <p:nvPr/>
        </p:nvSpPr>
        <p:spPr>
          <a:xfrm>
            <a:off x="733645" y="2697995"/>
            <a:ext cx="7995683" cy="2031325"/>
          </a:xfrm>
          <a:prstGeom prst="rect">
            <a:avLst/>
          </a:prstGeom>
          <a:noFill/>
          <a:ln>
            <a:noFill/>
          </a:ln>
        </p:spPr>
        <p:txBody>
          <a:bodyPr wrap="square" rtlCol="0">
            <a:spAutoFit/>
          </a:bodyPr>
          <a:lstStyle>
            <a:defPPr>
              <a:defRPr lang="en-US"/>
            </a:defPPr>
            <a:lvl1pPr algn="ctr">
              <a:defRPr sz="1200">
                <a:solidFill>
                  <a:srgbClr val="E78332"/>
                </a:solidFill>
              </a:defRPr>
            </a:lvl1pPr>
          </a:lstStyle>
          <a:p>
            <a:pPr marL="285750" indent="-285750" algn="l">
              <a:buFont typeface="Arial" pitchFamily="34" charset="0"/>
              <a:buChar char="•"/>
            </a:pPr>
            <a:r>
              <a:rPr lang="en-GB" sz="1800" dirty="0"/>
              <a:t>There are two branches in this scenario. A CNF has had Liability Admitted  by a </a:t>
            </a:r>
            <a:r>
              <a:rPr lang="en-GB" altLang="it-IT" sz="1800" u="sng" dirty="0"/>
              <a:t>Branch</a:t>
            </a:r>
            <a:r>
              <a:rPr lang="en-GB" altLang="it-IT" sz="1800" dirty="0"/>
              <a:t> Claim Handler in Branch 2 and the response is returned to the Claimant Representative.</a:t>
            </a:r>
          </a:p>
          <a:p>
            <a:pPr marL="285750" indent="-285750" algn="l">
              <a:buFont typeface="Arial" pitchFamily="34" charset="0"/>
              <a:buChar char="•"/>
            </a:pPr>
            <a:r>
              <a:rPr lang="en-GB" sz="1800" b="1" dirty="0"/>
              <a:t>Please note </a:t>
            </a:r>
            <a:r>
              <a:rPr lang="en-GB" sz="1800" dirty="0"/>
              <a:t>that all profiles in these scenarios are Compensator specific unless indicated otherwise. The prefixes COMP and RTA/ELPL have been omitted due to space restrictions.  For example, </a:t>
            </a:r>
            <a:r>
              <a:rPr lang="en-GB" sz="1800" i="1" dirty="0"/>
              <a:t>COMP RTA Branch Claim Handler</a:t>
            </a:r>
            <a:r>
              <a:rPr lang="en-GB" sz="1800" dirty="0"/>
              <a:t> is abbreviated to </a:t>
            </a:r>
            <a:r>
              <a:rPr lang="en-GB" sz="1800" i="1" dirty="0"/>
              <a:t>Branch Claim Handler.</a:t>
            </a:r>
          </a:p>
        </p:txBody>
      </p:sp>
    </p:spTree>
    <p:extLst>
      <p:ext uri="{BB962C8B-B14F-4D97-AF65-F5344CB8AC3E}">
        <p14:creationId xmlns:p14="http://schemas.microsoft.com/office/powerpoint/2010/main" val="242748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18</a:t>
            </a:fld>
            <a:endParaRPr lang="en-US" dirty="0">
              <a:solidFill>
                <a:schemeClr val="bg1"/>
              </a:solidFill>
            </a:endParaRPr>
          </a:p>
        </p:txBody>
      </p:sp>
      <p:sp>
        <p:nvSpPr>
          <p:cNvPr id="3" name="Rectangle 2"/>
          <p:cNvSpPr>
            <a:spLocks noChangeArrowheads="1"/>
          </p:cNvSpPr>
          <p:nvPr/>
        </p:nvSpPr>
        <p:spPr bwMode="auto">
          <a:xfrm>
            <a:off x="577925" y="10609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CR1</a:t>
            </a:r>
          </a:p>
        </p:txBody>
      </p:sp>
      <p:sp>
        <p:nvSpPr>
          <p:cNvPr id="5" name="Rectangle 8"/>
          <p:cNvSpPr>
            <a:spLocks noChangeArrowheads="1"/>
          </p:cNvSpPr>
          <p:nvPr/>
        </p:nvSpPr>
        <p:spPr bwMode="auto">
          <a:xfrm>
            <a:off x="577925"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Branch1</a:t>
            </a:r>
          </a:p>
        </p:txBody>
      </p:sp>
      <p:cxnSp>
        <p:nvCxnSpPr>
          <p:cNvPr id="7" name="AutoShape 10"/>
          <p:cNvCxnSpPr>
            <a:cxnSpLocks noChangeShapeType="1"/>
            <a:stCxn id="3" idx="2"/>
            <a:endCxn id="5" idx="0"/>
          </p:cNvCxnSpPr>
          <p:nvPr/>
        </p:nvCxnSpPr>
        <p:spPr bwMode="auto">
          <a:xfrm>
            <a:off x="1189906" y="13482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5"/>
          <p:cNvSpPr>
            <a:spLocks noChangeArrowheads="1"/>
          </p:cNvSpPr>
          <p:nvPr/>
        </p:nvSpPr>
        <p:spPr bwMode="auto">
          <a:xfrm>
            <a:off x="3786234" y="10927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E78332"/>
                </a:solidFill>
              </a:rPr>
              <a:t>Compensator</a:t>
            </a:r>
          </a:p>
        </p:txBody>
      </p:sp>
      <p:sp>
        <p:nvSpPr>
          <p:cNvPr id="9" name="Rectangle 6"/>
          <p:cNvSpPr>
            <a:spLocks noChangeArrowheads="1"/>
          </p:cNvSpPr>
          <p:nvPr/>
        </p:nvSpPr>
        <p:spPr bwMode="auto">
          <a:xfrm>
            <a:off x="585045" y="25911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1 (Central Point)</a:t>
            </a:r>
          </a:p>
        </p:txBody>
      </p:sp>
      <p:cxnSp>
        <p:nvCxnSpPr>
          <p:cNvPr id="18" name="Elbow Connector 17"/>
          <p:cNvCxnSpPr>
            <a:stCxn id="8" idx="2"/>
            <a:endCxn id="9" idx="0"/>
          </p:cNvCxnSpPr>
          <p:nvPr/>
        </p:nvCxnSpPr>
        <p:spPr>
          <a:xfrm rot="5400000">
            <a:off x="2777462" y="737044"/>
            <a:ext cx="1209458" cy="249866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19" name="Rectangle 6"/>
          <p:cNvSpPr>
            <a:spLocks noChangeArrowheads="1"/>
          </p:cNvSpPr>
          <p:nvPr/>
        </p:nvSpPr>
        <p:spPr bwMode="auto">
          <a:xfrm>
            <a:off x="5562601" y="25911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2 (Handling Point)</a:t>
            </a:r>
          </a:p>
        </p:txBody>
      </p:sp>
      <p:cxnSp>
        <p:nvCxnSpPr>
          <p:cNvPr id="20" name="Elbow Connector 19"/>
          <p:cNvCxnSpPr>
            <a:stCxn id="8" idx="2"/>
            <a:endCxn id="19" idx="0"/>
          </p:cNvCxnSpPr>
          <p:nvPr/>
        </p:nvCxnSpPr>
        <p:spPr>
          <a:xfrm rot="16200000" flipH="1">
            <a:off x="5266239" y="746930"/>
            <a:ext cx="1209458" cy="24788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3849" y="663059"/>
            <a:ext cx="1287532" cy="369332"/>
          </a:xfrm>
          <a:prstGeom prst="rect">
            <a:avLst/>
          </a:prstGeom>
        </p:spPr>
        <p:txBody>
          <a:bodyPr wrap="none">
            <a:spAutoFit/>
          </a:bodyPr>
          <a:lstStyle/>
          <a:p>
            <a:r>
              <a:rPr lang="en-GB" dirty="0">
                <a:solidFill>
                  <a:srgbClr val="196DB2"/>
                </a:solidFill>
              </a:rPr>
              <a:t>Scenario 4</a:t>
            </a:r>
          </a:p>
        </p:txBody>
      </p:sp>
      <p:cxnSp>
        <p:nvCxnSpPr>
          <p:cNvPr id="23" name="Elbow Connector 22"/>
          <p:cNvCxnSpPr/>
          <p:nvPr/>
        </p:nvCxnSpPr>
        <p:spPr>
          <a:xfrm rot="10800000">
            <a:off x="1799209" y="1214123"/>
            <a:ext cx="2517991" cy="1246546"/>
          </a:xfrm>
          <a:prstGeom prst="bentConnector3">
            <a:avLst>
              <a:gd name="adj1" fmla="val 50000"/>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4260049" y="2459907"/>
            <a:ext cx="3198713" cy="1154255"/>
          </a:xfrm>
          <a:prstGeom prst="bentConnector3">
            <a:avLst>
              <a:gd name="adj1" fmla="val 34166"/>
            </a:avLst>
          </a:prstGeom>
          <a:ln>
            <a:solidFill>
              <a:srgbClr val="E78332"/>
            </a:solidFill>
          </a:ln>
        </p:spPr>
        <p:style>
          <a:lnRef idx="1">
            <a:schemeClr val="accent1"/>
          </a:lnRef>
          <a:fillRef idx="0">
            <a:schemeClr val="accent1"/>
          </a:fillRef>
          <a:effectRef idx="0">
            <a:schemeClr val="accent1"/>
          </a:effectRef>
          <a:fontRef idx="minor">
            <a:schemeClr val="tx1"/>
          </a:fontRef>
        </p:style>
      </p:cxnSp>
      <p:sp>
        <p:nvSpPr>
          <p:cNvPr id="21" name="Flowchart: Document 20"/>
          <p:cNvSpPr/>
          <p:nvPr/>
        </p:nvSpPr>
        <p:spPr>
          <a:xfrm>
            <a:off x="3989342" y="2305514"/>
            <a:ext cx="906508" cy="430053"/>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E78332"/>
                </a:solidFill>
                <a:latin typeface="Arial" pitchFamily="34" charset="0"/>
                <a:cs typeface="Arial" pitchFamily="34" charset="0"/>
              </a:rPr>
              <a:t>Response</a:t>
            </a:r>
          </a:p>
        </p:txBody>
      </p:sp>
      <p:cxnSp>
        <p:nvCxnSpPr>
          <p:cNvPr id="29" name="Straight Connector 28"/>
          <p:cNvCxnSpPr/>
          <p:nvPr/>
        </p:nvCxnSpPr>
        <p:spPr>
          <a:xfrm>
            <a:off x="7476701" y="2991300"/>
            <a:ext cx="0" cy="89912"/>
          </a:xfrm>
          <a:prstGeom prst="line">
            <a:avLst/>
          </a:prstGeom>
          <a:ln>
            <a:solidFill>
              <a:srgbClr val="E78332"/>
            </a:solidFill>
          </a:ln>
        </p:spPr>
        <p:style>
          <a:lnRef idx="1">
            <a:schemeClr val="accent1"/>
          </a:lnRef>
          <a:fillRef idx="0">
            <a:schemeClr val="accent1"/>
          </a:fillRef>
          <a:effectRef idx="0">
            <a:schemeClr val="accent1"/>
          </a:effectRef>
          <a:fontRef idx="minor">
            <a:schemeClr val="tx1"/>
          </a:fontRef>
        </p:style>
      </p:cxnSp>
      <p:sp>
        <p:nvSpPr>
          <p:cNvPr id="36" name="Text Box 28"/>
          <p:cNvSpPr txBox="1">
            <a:spLocks noChangeArrowheads="1"/>
          </p:cNvSpPr>
          <p:nvPr/>
        </p:nvSpPr>
        <p:spPr bwMode="auto">
          <a:xfrm>
            <a:off x="323849" y="3624411"/>
            <a:ext cx="857250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t>Claim Handlers</a:t>
            </a:r>
          </a:p>
          <a:p>
            <a:pPr marL="228600" indent="-228600">
              <a:spcBef>
                <a:spcPct val="50000"/>
              </a:spcBef>
              <a:buFont typeface="Arial" pitchFamily="34" charset="0"/>
              <a:buChar char="•"/>
              <a:defRPr/>
            </a:pPr>
            <a:r>
              <a:rPr lang="en-GB" altLang="it-IT" sz="1200" dirty="0"/>
              <a:t>“Claim Handler 1” cannot search for, view or work on the claim while it is with the Claim Representative because the claim was allocated to Branch 2 and ‘Claims Handler 1’ user profile is assigned to Branch 1.</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1a”, who re-allocated the claim to Branch 2, can search for and view the claim having previously worked on it, but cannot work on it while it is with the Claimant Representative.</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1b” cannot search for, view or work on the claim while it is with the Claim Representative, because the profile is branch restricted to Branch 1 and the claim was allocated to Branch 2.</a:t>
            </a:r>
          </a:p>
          <a:p>
            <a:pPr marL="228600" indent="-228600">
              <a:spcBef>
                <a:spcPct val="50000"/>
              </a:spcBef>
              <a:buFont typeface="Arial" pitchFamily="34" charset="0"/>
              <a:buChar char="•"/>
              <a:defRPr/>
            </a:pPr>
            <a:r>
              <a:rPr lang="en-GB" altLang="it-IT" sz="1200" dirty="0"/>
              <a:t>“Claim Handler 2” can search for and view the claim because the profile is not branch restricted, but cannot work on it because it is with the Claimant Representative.</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2a” and “2b” can search for and view the claim because the claim was allocated to Branch 2 but cannot work on it because it is with the Claimant Representative.</a:t>
            </a:r>
          </a:p>
        </p:txBody>
      </p:sp>
      <p:grpSp>
        <p:nvGrpSpPr>
          <p:cNvPr id="10" name="Group 9">
            <a:extLst>
              <a:ext uri="{FF2B5EF4-FFF2-40B4-BE49-F238E27FC236}">
                <a16:creationId xmlns:a16="http://schemas.microsoft.com/office/drawing/2014/main" id="{FA3A1C6A-E72F-458C-9314-F7C087089884}"/>
              </a:ext>
            </a:extLst>
          </p:cNvPr>
          <p:cNvGrpSpPr/>
          <p:nvPr/>
        </p:nvGrpSpPr>
        <p:grpSpPr>
          <a:xfrm>
            <a:off x="1864634" y="2991300"/>
            <a:ext cx="1219270" cy="612946"/>
            <a:chOff x="1783354" y="2981140"/>
            <a:chExt cx="1219270" cy="612946"/>
          </a:xfrm>
        </p:grpSpPr>
        <p:pic>
          <p:nvPicPr>
            <p:cNvPr id="56" name="Picture 55">
              <a:extLst>
                <a:ext uri="{FF2B5EF4-FFF2-40B4-BE49-F238E27FC236}">
                  <a16:creationId xmlns:a16="http://schemas.microsoft.com/office/drawing/2014/main" id="{951406C3-2F29-4784-9692-16573BFED6D8}"/>
                </a:ext>
              </a:extLst>
            </p:cNvPr>
            <p:cNvPicPr>
              <a:picLocks noChangeAspect="1"/>
            </p:cNvPicPr>
            <p:nvPr/>
          </p:nvPicPr>
          <p:blipFill>
            <a:blip r:embed="rId3"/>
            <a:stretch>
              <a:fillRect/>
            </a:stretch>
          </p:blipFill>
          <p:spPr>
            <a:xfrm>
              <a:off x="2288833" y="2981140"/>
              <a:ext cx="228632" cy="228632"/>
            </a:xfrm>
            <a:prstGeom prst="rect">
              <a:avLst/>
            </a:prstGeom>
          </p:spPr>
        </p:pic>
        <p:sp>
          <p:nvSpPr>
            <p:cNvPr id="57" name="TextBox 56">
              <a:extLst>
                <a:ext uri="{FF2B5EF4-FFF2-40B4-BE49-F238E27FC236}">
                  <a16:creationId xmlns:a16="http://schemas.microsoft.com/office/drawing/2014/main" id="{5F948ACA-9DA2-4382-9115-97236FAB2B46}"/>
                </a:ext>
              </a:extLst>
            </p:cNvPr>
            <p:cNvSpPr txBox="1"/>
            <p:nvPr/>
          </p:nvSpPr>
          <p:spPr>
            <a:xfrm>
              <a:off x="1783354" y="3193976"/>
              <a:ext cx="1219270" cy="400110"/>
            </a:xfrm>
            <a:prstGeom prst="rect">
              <a:avLst/>
            </a:prstGeom>
            <a:noFill/>
          </p:spPr>
          <p:txBody>
            <a:bodyPr wrap="square" rtlCol="0">
              <a:spAutoFit/>
            </a:bodyPr>
            <a:lstStyle/>
            <a:p>
              <a:pPr algn="ctr"/>
              <a:r>
                <a:rPr lang="en-GB" sz="1000" b="1" dirty="0"/>
                <a:t>Branch</a:t>
              </a:r>
              <a:r>
                <a:rPr lang="en-GB" sz="1000" dirty="0"/>
                <a:t> Claim Handler 1a</a:t>
              </a:r>
            </a:p>
          </p:txBody>
        </p:sp>
      </p:grpSp>
      <p:grpSp>
        <p:nvGrpSpPr>
          <p:cNvPr id="61" name="Group 60">
            <a:extLst>
              <a:ext uri="{FF2B5EF4-FFF2-40B4-BE49-F238E27FC236}">
                <a16:creationId xmlns:a16="http://schemas.microsoft.com/office/drawing/2014/main" id="{D3746800-A637-49F8-8DA6-3EE233DA9593}"/>
              </a:ext>
            </a:extLst>
          </p:cNvPr>
          <p:cNvGrpSpPr/>
          <p:nvPr/>
        </p:nvGrpSpPr>
        <p:grpSpPr>
          <a:xfrm>
            <a:off x="567607" y="1901490"/>
            <a:ext cx="1244598" cy="398621"/>
            <a:chOff x="9586578" y="6025859"/>
            <a:chExt cx="1244598" cy="398621"/>
          </a:xfrm>
        </p:grpSpPr>
        <p:sp>
          <p:nvSpPr>
            <p:cNvPr id="62" name="TextBox 61">
              <a:extLst>
                <a:ext uri="{FF2B5EF4-FFF2-40B4-BE49-F238E27FC236}">
                  <a16:creationId xmlns:a16="http://schemas.microsoft.com/office/drawing/2014/main" id="{3923FBC3-D8A5-419D-829C-A732A155CEB6}"/>
                </a:ext>
              </a:extLst>
            </p:cNvPr>
            <p:cNvSpPr txBox="1"/>
            <p:nvPr/>
          </p:nvSpPr>
          <p:spPr>
            <a:xfrm>
              <a:off x="9586578" y="6178259"/>
              <a:ext cx="1244598" cy="246221"/>
            </a:xfrm>
            <a:prstGeom prst="rect">
              <a:avLst/>
            </a:prstGeom>
            <a:noFill/>
          </p:spPr>
          <p:txBody>
            <a:bodyPr wrap="square" rtlCol="0">
              <a:spAutoFit/>
            </a:bodyPr>
            <a:lstStyle/>
            <a:p>
              <a:pPr algn="ctr"/>
              <a:r>
                <a:rPr lang="en-GB" sz="1000" dirty="0"/>
                <a:t>CR Claim Handler</a:t>
              </a:r>
            </a:p>
          </p:txBody>
        </p:sp>
        <p:pic>
          <p:nvPicPr>
            <p:cNvPr id="63" name="Picture 62">
              <a:extLst>
                <a:ext uri="{FF2B5EF4-FFF2-40B4-BE49-F238E27FC236}">
                  <a16:creationId xmlns:a16="http://schemas.microsoft.com/office/drawing/2014/main" id="{EA28E8D2-9036-43C0-9AD4-70AA058EF8EE}"/>
                </a:ext>
              </a:extLst>
            </p:cNvPr>
            <p:cNvPicPr>
              <a:picLocks noChangeAspect="1"/>
            </p:cNvPicPr>
            <p:nvPr/>
          </p:nvPicPr>
          <p:blipFill>
            <a:blip r:embed="rId4"/>
            <a:stretch>
              <a:fillRect/>
            </a:stretch>
          </p:blipFill>
          <p:spPr>
            <a:xfrm>
              <a:off x="10094561" y="6025859"/>
              <a:ext cx="228632" cy="228632"/>
            </a:xfrm>
            <a:prstGeom prst="rect">
              <a:avLst/>
            </a:prstGeom>
          </p:spPr>
        </p:pic>
      </p:grpSp>
      <p:grpSp>
        <p:nvGrpSpPr>
          <p:cNvPr id="2" name="Group 1">
            <a:extLst>
              <a:ext uri="{FF2B5EF4-FFF2-40B4-BE49-F238E27FC236}">
                <a16:creationId xmlns:a16="http://schemas.microsoft.com/office/drawing/2014/main" id="{3F74FBAD-3DA5-4780-B031-B07DA04E040E}"/>
              </a:ext>
            </a:extLst>
          </p:cNvPr>
          <p:cNvGrpSpPr/>
          <p:nvPr/>
        </p:nvGrpSpPr>
        <p:grpSpPr>
          <a:xfrm>
            <a:off x="250159" y="2991300"/>
            <a:ext cx="1117671" cy="587413"/>
            <a:chOff x="168879" y="3009147"/>
            <a:chExt cx="1117671" cy="587413"/>
          </a:xfrm>
        </p:grpSpPr>
        <p:pic>
          <p:nvPicPr>
            <p:cNvPr id="65" name="Picture 64">
              <a:extLst>
                <a:ext uri="{FF2B5EF4-FFF2-40B4-BE49-F238E27FC236}">
                  <a16:creationId xmlns:a16="http://schemas.microsoft.com/office/drawing/2014/main" id="{0E91203B-7FD3-46E3-81F1-3DD957744556}"/>
                </a:ext>
              </a:extLst>
            </p:cNvPr>
            <p:cNvPicPr>
              <a:picLocks noChangeAspect="1"/>
            </p:cNvPicPr>
            <p:nvPr/>
          </p:nvPicPr>
          <p:blipFill>
            <a:blip r:embed="rId5"/>
            <a:stretch>
              <a:fillRect/>
            </a:stretch>
          </p:blipFill>
          <p:spPr>
            <a:xfrm>
              <a:off x="624601" y="3009147"/>
              <a:ext cx="206227" cy="206227"/>
            </a:xfrm>
            <a:prstGeom prst="rect">
              <a:avLst/>
            </a:prstGeom>
          </p:spPr>
        </p:pic>
        <p:sp>
          <p:nvSpPr>
            <p:cNvPr id="66" name="TextBox 65">
              <a:extLst>
                <a:ext uri="{FF2B5EF4-FFF2-40B4-BE49-F238E27FC236}">
                  <a16:creationId xmlns:a16="http://schemas.microsoft.com/office/drawing/2014/main" id="{CEB7E904-69A8-4C5C-AC53-5E093A2F30C5}"/>
                </a:ext>
              </a:extLst>
            </p:cNvPr>
            <p:cNvSpPr txBox="1"/>
            <p:nvPr/>
          </p:nvSpPr>
          <p:spPr>
            <a:xfrm>
              <a:off x="168879" y="3196450"/>
              <a:ext cx="1117671" cy="400110"/>
            </a:xfrm>
            <a:prstGeom prst="rect">
              <a:avLst/>
            </a:prstGeom>
            <a:noFill/>
          </p:spPr>
          <p:txBody>
            <a:bodyPr wrap="square" rtlCol="0">
              <a:spAutoFit/>
            </a:bodyPr>
            <a:lstStyle/>
            <a:p>
              <a:pPr algn="ctr"/>
              <a:r>
                <a:rPr lang="en-GB" sz="1000" dirty="0"/>
                <a:t>Claims Handler Team Leader 1</a:t>
              </a:r>
            </a:p>
          </p:txBody>
        </p:sp>
      </p:grpSp>
      <p:grpSp>
        <p:nvGrpSpPr>
          <p:cNvPr id="6" name="Group 5">
            <a:extLst>
              <a:ext uri="{FF2B5EF4-FFF2-40B4-BE49-F238E27FC236}">
                <a16:creationId xmlns:a16="http://schemas.microsoft.com/office/drawing/2014/main" id="{68D3E643-AA9F-4042-A738-B28F9765EB78}"/>
              </a:ext>
            </a:extLst>
          </p:cNvPr>
          <p:cNvGrpSpPr/>
          <p:nvPr/>
        </p:nvGrpSpPr>
        <p:grpSpPr>
          <a:xfrm>
            <a:off x="1207440" y="2991300"/>
            <a:ext cx="932779" cy="587413"/>
            <a:chOff x="1075360" y="3009147"/>
            <a:chExt cx="932779" cy="587413"/>
          </a:xfrm>
        </p:grpSpPr>
        <p:pic>
          <p:nvPicPr>
            <p:cNvPr id="68" name="Picture 67">
              <a:extLst>
                <a:ext uri="{FF2B5EF4-FFF2-40B4-BE49-F238E27FC236}">
                  <a16:creationId xmlns:a16="http://schemas.microsoft.com/office/drawing/2014/main" id="{813ED285-FC93-41C9-8CA9-FE89CCADBBC3}"/>
                </a:ext>
              </a:extLst>
            </p:cNvPr>
            <p:cNvPicPr>
              <a:picLocks noChangeAspect="1"/>
            </p:cNvPicPr>
            <p:nvPr/>
          </p:nvPicPr>
          <p:blipFill>
            <a:blip r:embed="rId5"/>
            <a:stretch>
              <a:fillRect/>
            </a:stretch>
          </p:blipFill>
          <p:spPr>
            <a:xfrm>
              <a:off x="1438636" y="3009147"/>
              <a:ext cx="206227" cy="206227"/>
            </a:xfrm>
            <a:prstGeom prst="rect">
              <a:avLst/>
            </a:prstGeom>
          </p:spPr>
        </p:pic>
        <p:sp>
          <p:nvSpPr>
            <p:cNvPr id="69" name="TextBox 68">
              <a:extLst>
                <a:ext uri="{FF2B5EF4-FFF2-40B4-BE49-F238E27FC236}">
                  <a16:creationId xmlns:a16="http://schemas.microsoft.com/office/drawing/2014/main" id="{47DC72C8-447F-4735-BB83-49A921857A45}"/>
                </a:ext>
              </a:extLst>
            </p:cNvPr>
            <p:cNvSpPr txBox="1"/>
            <p:nvPr/>
          </p:nvSpPr>
          <p:spPr>
            <a:xfrm>
              <a:off x="1075360" y="3196450"/>
              <a:ext cx="932779" cy="400110"/>
            </a:xfrm>
            <a:prstGeom prst="rect">
              <a:avLst/>
            </a:prstGeom>
            <a:noFill/>
          </p:spPr>
          <p:txBody>
            <a:bodyPr wrap="square" rtlCol="0">
              <a:spAutoFit/>
            </a:bodyPr>
            <a:lstStyle/>
            <a:p>
              <a:pPr algn="ctr"/>
              <a:r>
                <a:rPr lang="en-GB" sz="1000" dirty="0"/>
                <a:t>Claim Handler 1</a:t>
              </a:r>
            </a:p>
          </p:txBody>
        </p:sp>
      </p:grpSp>
      <p:grpSp>
        <p:nvGrpSpPr>
          <p:cNvPr id="16" name="Group 15">
            <a:extLst>
              <a:ext uri="{FF2B5EF4-FFF2-40B4-BE49-F238E27FC236}">
                <a16:creationId xmlns:a16="http://schemas.microsoft.com/office/drawing/2014/main" id="{DF88C774-9496-4CFF-8E94-36A5380E6565}"/>
              </a:ext>
            </a:extLst>
          </p:cNvPr>
          <p:cNvGrpSpPr/>
          <p:nvPr/>
        </p:nvGrpSpPr>
        <p:grpSpPr>
          <a:xfrm>
            <a:off x="7853462" y="2991300"/>
            <a:ext cx="982153" cy="612946"/>
            <a:chOff x="10568731" y="5058009"/>
            <a:chExt cx="982153" cy="612946"/>
          </a:xfrm>
        </p:grpSpPr>
        <p:pic>
          <p:nvPicPr>
            <p:cNvPr id="71" name="Picture 70">
              <a:extLst>
                <a:ext uri="{FF2B5EF4-FFF2-40B4-BE49-F238E27FC236}">
                  <a16:creationId xmlns:a16="http://schemas.microsoft.com/office/drawing/2014/main" id="{EAE6E5FA-3575-4077-82F2-65E7FBEB582C}"/>
                </a:ext>
              </a:extLst>
            </p:cNvPr>
            <p:cNvPicPr>
              <a:picLocks noChangeAspect="1"/>
            </p:cNvPicPr>
            <p:nvPr/>
          </p:nvPicPr>
          <p:blipFill>
            <a:blip r:embed="rId3"/>
            <a:stretch>
              <a:fillRect/>
            </a:stretch>
          </p:blipFill>
          <p:spPr>
            <a:xfrm>
              <a:off x="10945491" y="5058009"/>
              <a:ext cx="228632" cy="228632"/>
            </a:xfrm>
            <a:prstGeom prst="rect">
              <a:avLst/>
            </a:prstGeom>
          </p:spPr>
        </p:pic>
        <p:sp>
          <p:nvSpPr>
            <p:cNvPr id="72" name="TextBox 71">
              <a:extLst>
                <a:ext uri="{FF2B5EF4-FFF2-40B4-BE49-F238E27FC236}">
                  <a16:creationId xmlns:a16="http://schemas.microsoft.com/office/drawing/2014/main" id="{50187777-A8A0-4679-881D-FC9EB4939242}"/>
                </a:ext>
              </a:extLst>
            </p:cNvPr>
            <p:cNvSpPr txBox="1"/>
            <p:nvPr/>
          </p:nvSpPr>
          <p:spPr>
            <a:xfrm>
              <a:off x="10568731" y="5270845"/>
              <a:ext cx="982153" cy="400110"/>
            </a:xfrm>
            <a:prstGeom prst="rect">
              <a:avLst/>
            </a:prstGeom>
            <a:noFill/>
          </p:spPr>
          <p:txBody>
            <a:bodyPr wrap="square" rtlCol="0">
              <a:spAutoFit/>
            </a:bodyPr>
            <a:lstStyle/>
            <a:p>
              <a:pPr algn="ctr"/>
              <a:r>
                <a:rPr lang="en-GB" sz="1000" b="1" dirty="0"/>
                <a:t>Branch </a:t>
              </a:r>
              <a:r>
                <a:rPr lang="en-GB" sz="1000" dirty="0"/>
                <a:t>Claim Handler 2b</a:t>
              </a:r>
            </a:p>
          </p:txBody>
        </p:sp>
      </p:grpSp>
      <p:grpSp>
        <p:nvGrpSpPr>
          <p:cNvPr id="11" name="Group 10">
            <a:extLst>
              <a:ext uri="{FF2B5EF4-FFF2-40B4-BE49-F238E27FC236}">
                <a16:creationId xmlns:a16="http://schemas.microsoft.com/office/drawing/2014/main" id="{495F90AF-F885-49B5-9DC7-2D051B51C32C}"/>
              </a:ext>
            </a:extLst>
          </p:cNvPr>
          <p:cNvGrpSpPr/>
          <p:nvPr/>
        </p:nvGrpSpPr>
        <p:grpSpPr>
          <a:xfrm>
            <a:off x="2995900" y="2991300"/>
            <a:ext cx="982153" cy="591349"/>
            <a:chOff x="2914620" y="3012259"/>
            <a:chExt cx="982153" cy="591349"/>
          </a:xfrm>
        </p:grpSpPr>
        <p:sp>
          <p:nvSpPr>
            <p:cNvPr id="74" name="TextBox 73">
              <a:extLst>
                <a:ext uri="{FF2B5EF4-FFF2-40B4-BE49-F238E27FC236}">
                  <a16:creationId xmlns:a16="http://schemas.microsoft.com/office/drawing/2014/main" id="{A38817ED-E917-4B3C-A393-BA9000506EC8}"/>
                </a:ext>
              </a:extLst>
            </p:cNvPr>
            <p:cNvSpPr txBox="1"/>
            <p:nvPr/>
          </p:nvSpPr>
          <p:spPr>
            <a:xfrm>
              <a:off x="2914620" y="3203498"/>
              <a:ext cx="982153" cy="400110"/>
            </a:xfrm>
            <a:prstGeom prst="rect">
              <a:avLst/>
            </a:prstGeom>
            <a:noFill/>
          </p:spPr>
          <p:txBody>
            <a:bodyPr wrap="square" rtlCol="0">
              <a:spAutoFit/>
            </a:bodyPr>
            <a:lstStyle/>
            <a:p>
              <a:pPr algn="ctr"/>
              <a:r>
                <a:rPr lang="en-GB" sz="1000" b="1" dirty="0"/>
                <a:t>Branch</a:t>
              </a:r>
              <a:r>
                <a:rPr lang="en-GB" sz="1000" dirty="0"/>
                <a:t> Claim Handler 1b</a:t>
              </a:r>
            </a:p>
          </p:txBody>
        </p:sp>
        <p:pic>
          <p:nvPicPr>
            <p:cNvPr id="75" name="Picture 74">
              <a:extLst>
                <a:ext uri="{FF2B5EF4-FFF2-40B4-BE49-F238E27FC236}">
                  <a16:creationId xmlns:a16="http://schemas.microsoft.com/office/drawing/2014/main" id="{67C36EDA-2D44-435D-AC29-C6F7B73D4371}"/>
                </a:ext>
              </a:extLst>
            </p:cNvPr>
            <p:cNvPicPr>
              <a:picLocks noChangeAspect="1"/>
            </p:cNvPicPr>
            <p:nvPr/>
          </p:nvPicPr>
          <p:blipFill>
            <a:blip r:embed="rId5"/>
            <a:stretch>
              <a:fillRect/>
            </a:stretch>
          </p:blipFill>
          <p:spPr>
            <a:xfrm>
              <a:off x="3302583" y="3012259"/>
              <a:ext cx="206227" cy="206227"/>
            </a:xfrm>
            <a:prstGeom prst="rect">
              <a:avLst/>
            </a:prstGeom>
          </p:spPr>
        </p:pic>
      </p:grpSp>
      <p:grpSp>
        <p:nvGrpSpPr>
          <p:cNvPr id="12" name="Group 11">
            <a:extLst>
              <a:ext uri="{FF2B5EF4-FFF2-40B4-BE49-F238E27FC236}">
                <a16:creationId xmlns:a16="http://schemas.microsoft.com/office/drawing/2014/main" id="{B3481E1E-99BF-4A17-AB28-38F1AC00E36C}"/>
              </a:ext>
            </a:extLst>
          </p:cNvPr>
          <p:cNvGrpSpPr/>
          <p:nvPr/>
        </p:nvGrpSpPr>
        <p:grpSpPr>
          <a:xfrm>
            <a:off x="5246230" y="2991300"/>
            <a:ext cx="1079633" cy="612946"/>
            <a:chOff x="5246230" y="2981140"/>
            <a:chExt cx="1079633" cy="612946"/>
          </a:xfrm>
        </p:grpSpPr>
        <p:pic>
          <p:nvPicPr>
            <p:cNvPr id="80" name="Picture 79">
              <a:extLst>
                <a:ext uri="{FF2B5EF4-FFF2-40B4-BE49-F238E27FC236}">
                  <a16:creationId xmlns:a16="http://schemas.microsoft.com/office/drawing/2014/main" id="{223FA1E0-CC79-4FB7-B217-6B2600688CC3}"/>
                </a:ext>
              </a:extLst>
            </p:cNvPr>
            <p:cNvPicPr>
              <a:picLocks noChangeAspect="1"/>
            </p:cNvPicPr>
            <p:nvPr/>
          </p:nvPicPr>
          <p:blipFill>
            <a:blip r:embed="rId3"/>
            <a:stretch>
              <a:fillRect/>
            </a:stretch>
          </p:blipFill>
          <p:spPr>
            <a:xfrm>
              <a:off x="5671730" y="2981140"/>
              <a:ext cx="228632" cy="228632"/>
            </a:xfrm>
            <a:prstGeom prst="rect">
              <a:avLst/>
            </a:prstGeom>
          </p:spPr>
        </p:pic>
        <p:sp>
          <p:nvSpPr>
            <p:cNvPr id="81" name="TextBox 80">
              <a:extLst>
                <a:ext uri="{FF2B5EF4-FFF2-40B4-BE49-F238E27FC236}">
                  <a16:creationId xmlns:a16="http://schemas.microsoft.com/office/drawing/2014/main" id="{FF04251B-77C8-408B-8F22-9AB1DE471AF9}"/>
                </a:ext>
              </a:extLst>
            </p:cNvPr>
            <p:cNvSpPr txBox="1"/>
            <p:nvPr/>
          </p:nvSpPr>
          <p:spPr>
            <a:xfrm>
              <a:off x="5246230" y="3193976"/>
              <a:ext cx="1079633" cy="400110"/>
            </a:xfrm>
            <a:prstGeom prst="rect">
              <a:avLst/>
            </a:prstGeom>
            <a:noFill/>
          </p:spPr>
          <p:txBody>
            <a:bodyPr wrap="square" rtlCol="0">
              <a:spAutoFit/>
            </a:bodyPr>
            <a:lstStyle/>
            <a:p>
              <a:pPr algn="ctr"/>
              <a:r>
                <a:rPr lang="en-GB" sz="1000" dirty="0"/>
                <a:t>Claims Handler Team Leader 2</a:t>
              </a:r>
            </a:p>
          </p:txBody>
        </p:sp>
      </p:grpSp>
      <p:grpSp>
        <p:nvGrpSpPr>
          <p:cNvPr id="85" name="Group 84">
            <a:extLst>
              <a:ext uri="{FF2B5EF4-FFF2-40B4-BE49-F238E27FC236}">
                <a16:creationId xmlns:a16="http://schemas.microsoft.com/office/drawing/2014/main" id="{DC88264A-F553-46D1-B8FD-F8AED7A74F5F}"/>
              </a:ext>
            </a:extLst>
          </p:cNvPr>
          <p:cNvGrpSpPr/>
          <p:nvPr/>
        </p:nvGrpSpPr>
        <p:grpSpPr>
          <a:xfrm>
            <a:off x="6140054" y="2991300"/>
            <a:ext cx="982153" cy="612946"/>
            <a:chOff x="10568731" y="5058009"/>
            <a:chExt cx="982153" cy="612946"/>
          </a:xfrm>
        </p:grpSpPr>
        <p:pic>
          <p:nvPicPr>
            <p:cNvPr id="86" name="Picture 85">
              <a:extLst>
                <a:ext uri="{FF2B5EF4-FFF2-40B4-BE49-F238E27FC236}">
                  <a16:creationId xmlns:a16="http://schemas.microsoft.com/office/drawing/2014/main" id="{A8253A7D-D551-4BFB-AE8E-306291E7571C}"/>
                </a:ext>
              </a:extLst>
            </p:cNvPr>
            <p:cNvPicPr>
              <a:picLocks noChangeAspect="1"/>
            </p:cNvPicPr>
            <p:nvPr/>
          </p:nvPicPr>
          <p:blipFill>
            <a:blip r:embed="rId3"/>
            <a:stretch>
              <a:fillRect/>
            </a:stretch>
          </p:blipFill>
          <p:spPr>
            <a:xfrm>
              <a:off x="10945491" y="5058009"/>
              <a:ext cx="228632" cy="228632"/>
            </a:xfrm>
            <a:prstGeom prst="rect">
              <a:avLst/>
            </a:prstGeom>
          </p:spPr>
        </p:pic>
        <p:sp>
          <p:nvSpPr>
            <p:cNvPr id="87" name="TextBox 86">
              <a:extLst>
                <a:ext uri="{FF2B5EF4-FFF2-40B4-BE49-F238E27FC236}">
                  <a16:creationId xmlns:a16="http://schemas.microsoft.com/office/drawing/2014/main" id="{84266033-4FDC-4D03-B48E-2CCC3E269AD0}"/>
                </a:ext>
              </a:extLst>
            </p:cNvPr>
            <p:cNvSpPr txBox="1"/>
            <p:nvPr/>
          </p:nvSpPr>
          <p:spPr>
            <a:xfrm>
              <a:off x="10568731" y="5270845"/>
              <a:ext cx="982153" cy="400110"/>
            </a:xfrm>
            <a:prstGeom prst="rect">
              <a:avLst/>
            </a:prstGeom>
            <a:noFill/>
          </p:spPr>
          <p:txBody>
            <a:bodyPr wrap="square" rtlCol="0">
              <a:spAutoFit/>
            </a:bodyPr>
            <a:lstStyle/>
            <a:p>
              <a:pPr algn="ctr"/>
              <a:r>
                <a:rPr lang="en-GB" sz="1000" dirty="0"/>
                <a:t>Claim Handler 2</a:t>
              </a:r>
            </a:p>
          </p:txBody>
        </p:sp>
      </p:grpSp>
      <p:grpSp>
        <p:nvGrpSpPr>
          <p:cNvPr id="88" name="Group 87">
            <a:extLst>
              <a:ext uri="{FF2B5EF4-FFF2-40B4-BE49-F238E27FC236}">
                <a16:creationId xmlns:a16="http://schemas.microsoft.com/office/drawing/2014/main" id="{8FAEA7C7-A40A-4C0A-9F09-158BA2CED48F}"/>
              </a:ext>
            </a:extLst>
          </p:cNvPr>
          <p:cNvGrpSpPr/>
          <p:nvPr/>
        </p:nvGrpSpPr>
        <p:grpSpPr>
          <a:xfrm>
            <a:off x="7003908" y="2991300"/>
            <a:ext cx="982153" cy="612946"/>
            <a:chOff x="10568731" y="5058009"/>
            <a:chExt cx="982153" cy="612946"/>
          </a:xfrm>
        </p:grpSpPr>
        <p:pic>
          <p:nvPicPr>
            <p:cNvPr id="89" name="Picture 88">
              <a:extLst>
                <a:ext uri="{FF2B5EF4-FFF2-40B4-BE49-F238E27FC236}">
                  <a16:creationId xmlns:a16="http://schemas.microsoft.com/office/drawing/2014/main" id="{7C84F84D-BBDE-4931-B324-AED7B8CD4DE1}"/>
                </a:ext>
              </a:extLst>
            </p:cNvPr>
            <p:cNvPicPr>
              <a:picLocks noChangeAspect="1"/>
            </p:cNvPicPr>
            <p:nvPr/>
          </p:nvPicPr>
          <p:blipFill>
            <a:blip r:embed="rId3"/>
            <a:stretch>
              <a:fillRect/>
            </a:stretch>
          </p:blipFill>
          <p:spPr>
            <a:xfrm>
              <a:off x="10945491" y="5058009"/>
              <a:ext cx="228632" cy="228632"/>
            </a:xfrm>
            <a:prstGeom prst="rect">
              <a:avLst/>
            </a:prstGeom>
          </p:spPr>
        </p:pic>
        <p:sp>
          <p:nvSpPr>
            <p:cNvPr id="90" name="TextBox 89">
              <a:extLst>
                <a:ext uri="{FF2B5EF4-FFF2-40B4-BE49-F238E27FC236}">
                  <a16:creationId xmlns:a16="http://schemas.microsoft.com/office/drawing/2014/main" id="{9C72865D-9A3E-455F-9DBB-F5B3A485B03D}"/>
                </a:ext>
              </a:extLst>
            </p:cNvPr>
            <p:cNvSpPr txBox="1"/>
            <p:nvPr/>
          </p:nvSpPr>
          <p:spPr>
            <a:xfrm>
              <a:off x="10568731" y="5270845"/>
              <a:ext cx="982153" cy="400110"/>
            </a:xfrm>
            <a:prstGeom prst="rect">
              <a:avLst/>
            </a:prstGeom>
            <a:noFill/>
          </p:spPr>
          <p:txBody>
            <a:bodyPr wrap="square" rtlCol="0">
              <a:spAutoFit/>
            </a:bodyPr>
            <a:lstStyle/>
            <a:p>
              <a:pPr algn="ctr"/>
              <a:r>
                <a:rPr lang="en-GB" sz="1000" b="1" dirty="0"/>
                <a:t>Branch </a:t>
              </a:r>
              <a:r>
                <a:rPr lang="en-GB" sz="1000" dirty="0"/>
                <a:t>Claim Handler 2a</a:t>
              </a:r>
            </a:p>
          </p:txBody>
        </p:sp>
      </p:grpSp>
    </p:spTree>
    <p:extLst>
      <p:ext uri="{BB962C8B-B14F-4D97-AF65-F5344CB8AC3E}">
        <p14:creationId xmlns:p14="http://schemas.microsoft.com/office/powerpoint/2010/main" val="851700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19</a:t>
            </a:fld>
            <a:endParaRPr lang="en-US" dirty="0">
              <a:solidFill>
                <a:schemeClr val="bg1"/>
              </a:solidFill>
            </a:endParaRPr>
          </a:p>
        </p:txBody>
      </p:sp>
      <p:sp>
        <p:nvSpPr>
          <p:cNvPr id="26" name="Text Box 28"/>
          <p:cNvSpPr txBox="1">
            <a:spLocks noChangeArrowheads="1"/>
          </p:cNvSpPr>
          <p:nvPr/>
        </p:nvSpPr>
        <p:spPr bwMode="auto">
          <a:xfrm>
            <a:off x="323849" y="3900636"/>
            <a:ext cx="8572501"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t>Claim Handler Team Leaders</a:t>
            </a:r>
          </a:p>
          <a:p>
            <a:pPr marL="171450" indent="-171450">
              <a:spcBef>
                <a:spcPct val="50000"/>
              </a:spcBef>
              <a:buFont typeface="Arial" pitchFamily="34" charset="0"/>
              <a:buChar char="•"/>
              <a:defRPr/>
            </a:pPr>
            <a:r>
              <a:rPr lang="en-GB" altLang="it-IT" sz="1200" dirty="0"/>
              <a:t>“Team Leader 1” cannot search for, view or work on the claim while it is with the Claim Representative because the claim was allocated to Branch 2 and the user profile is assigned to Branch 1.</a:t>
            </a:r>
          </a:p>
          <a:p>
            <a:pPr marL="171450" indent="-171450">
              <a:spcBef>
                <a:spcPct val="50000"/>
              </a:spcBef>
              <a:buFont typeface="Arial" pitchFamily="34" charset="0"/>
              <a:buChar char="•"/>
              <a:defRPr/>
            </a:pPr>
            <a:r>
              <a:rPr lang="en-GB" altLang="it-IT" sz="1200" dirty="0"/>
              <a:t>“Team Leader 2” can search for and view the claim that is allocated to the branch the Team Leader is assigned to, Branch 2, but cannot work on it because it is with the Claimant Representative.</a:t>
            </a:r>
          </a:p>
          <a:p>
            <a:pPr>
              <a:spcBef>
                <a:spcPct val="50000"/>
              </a:spcBef>
              <a:defRPr/>
            </a:pPr>
            <a:endParaRPr lang="en-GB" altLang="it-IT" sz="600" dirty="0"/>
          </a:p>
          <a:p>
            <a:pPr>
              <a:spcBef>
                <a:spcPct val="50000"/>
              </a:spcBef>
              <a:defRPr/>
            </a:pPr>
            <a:r>
              <a:rPr lang="en-GB" altLang="it-IT" sz="1200" u="sng" dirty="0"/>
              <a:t>Claimant Representative</a:t>
            </a:r>
          </a:p>
          <a:p>
            <a:pPr marL="171450" indent="-171450">
              <a:spcBef>
                <a:spcPct val="50000"/>
              </a:spcBef>
              <a:buFont typeface="Arial" pitchFamily="34" charset="0"/>
              <a:buChar char="•"/>
              <a:defRPr/>
            </a:pPr>
            <a:r>
              <a:rPr lang="en-GB" altLang="it-IT" sz="1200" dirty="0"/>
              <a:t>Users in the Claimant Representative organisation, including the CR Claim Handler, can now</a:t>
            </a:r>
            <a:r>
              <a:rPr lang="en-GB" altLang="it-IT" sz="1200" b="1" dirty="0"/>
              <a:t> </a:t>
            </a:r>
            <a:r>
              <a:rPr lang="en-GB" altLang="it-IT" sz="1200" dirty="0"/>
              <a:t>work on the claim because it has been sent back to them. They may search for, view and work on the claim to progress it to the next phase.</a:t>
            </a:r>
            <a:endParaRPr lang="en-GB" altLang="it-IT" sz="1200" u="sng" dirty="0"/>
          </a:p>
        </p:txBody>
      </p:sp>
      <p:sp>
        <p:nvSpPr>
          <p:cNvPr id="51" name="Rectangle 50">
            <a:extLst>
              <a:ext uri="{FF2B5EF4-FFF2-40B4-BE49-F238E27FC236}">
                <a16:creationId xmlns:a16="http://schemas.microsoft.com/office/drawing/2014/main" id="{5A3641B6-2E60-444F-A83F-BF86C0997906}"/>
              </a:ext>
            </a:extLst>
          </p:cNvPr>
          <p:cNvSpPr>
            <a:spLocks noChangeArrowheads="1"/>
          </p:cNvSpPr>
          <p:nvPr/>
        </p:nvSpPr>
        <p:spPr bwMode="auto">
          <a:xfrm>
            <a:off x="577925" y="10609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CR1</a:t>
            </a:r>
          </a:p>
        </p:txBody>
      </p:sp>
      <p:sp>
        <p:nvSpPr>
          <p:cNvPr id="55" name="Rectangle 8">
            <a:extLst>
              <a:ext uri="{FF2B5EF4-FFF2-40B4-BE49-F238E27FC236}">
                <a16:creationId xmlns:a16="http://schemas.microsoft.com/office/drawing/2014/main" id="{EAAC3A49-6AD6-4C9F-99B2-4AA0DBC876BE}"/>
              </a:ext>
            </a:extLst>
          </p:cNvPr>
          <p:cNvSpPr>
            <a:spLocks noChangeArrowheads="1"/>
          </p:cNvSpPr>
          <p:nvPr/>
        </p:nvSpPr>
        <p:spPr bwMode="auto">
          <a:xfrm>
            <a:off x="577925"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Branch1</a:t>
            </a:r>
          </a:p>
        </p:txBody>
      </p:sp>
      <p:cxnSp>
        <p:nvCxnSpPr>
          <p:cNvPr id="56" name="AutoShape 10">
            <a:extLst>
              <a:ext uri="{FF2B5EF4-FFF2-40B4-BE49-F238E27FC236}">
                <a16:creationId xmlns:a16="http://schemas.microsoft.com/office/drawing/2014/main" id="{9AA8C1F0-264E-4090-B864-D0C157B45816}"/>
              </a:ext>
            </a:extLst>
          </p:cNvPr>
          <p:cNvCxnSpPr>
            <a:cxnSpLocks noChangeShapeType="1"/>
            <a:stCxn id="51" idx="2"/>
            <a:endCxn id="55" idx="0"/>
          </p:cNvCxnSpPr>
          <p:nvPr/>
        </p:nvCxnSpPr>
        <p:spPr bwMode="auto">
          <a:xfrm>
            <a:off x="1189906" y="13482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Rectangle 5">
            <a:extLst>
              <a:ext uri="{FF2B5EF4-FFF2-40B4-BE49-F238E27FC236}">
                <a16:creationId xmlns:a16="http://schemas.microsoft.com/office/drawing/2014/main" id="{7DA8A8E5-8A30-41DE-A522-54729ECC2286}"/>
              </a:ext>
            </a:extLst>
          </p:cNvPr>
          <p:cNvSpPr>
            <a:spLocks noChangeArrowheads="1"/>
          </p:cNvSpPr>
          <p:nvPr/>
        </p:nvSpPr>
        <p:spPr bwMode="auto">
          <a:xfrm>
            <a:off x="3786234" y="10927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E78332"/>
                </a:solidFill>
              </a:rPr>
              <a:t>Compensator</a:t>
            </a:r>
          </a:p>
        </p:txBody>
      </p:sp>
      <p:sp>
        <p:nvSpPr>
          <p:cNvPr id="58" name="Rectangle 6">
            <a:extLst>
              <a:ext uri="{FF2B5EF4-FFF2-40B4-BE49-F238E27FC236}">
                <a16:creationId xmlns:a16="http://schemas.microsoft.com/office/drawing/2014/main" id="{298CAFA6-61F9-4E1E-8EDA-A5F93BB9057A}"/>
              </a:ext>
            </a:extLst>
          </p:cNvPr>
          <p:cNvSpPr>
            <a:spLocks noChangeArrowheads="1"/>
          </p:cNvSpPr>
          <p:nvPr/>
        </p:nvSpPr>
        <p:spPr bwMode="auto">
          <a:xfrm>
            <a:off x="585045" y="25911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1 (Central Point)</a:t>
            </a:r>
          </a:p>
        </p:txBody>
      </p:sp>
      <p:cxnSp>
        <p:nvCxnSpPr>
          <p:cNvPr id="64" name="Elbow Connector 17">
            <a:extLst>
              <a:ext uri="{FF2B5EF4-FFF2-40B4-BE49-F238E27FC236}">
                <a16:creationId xmlns:a16="http://schemas.microsoft.com/office/drawing/2014/main" id="{41367A30-BEFE-4113-B6F6-ABC9E9D0EB08}"/>
              </a:ext>
            </a:extLst>
          </p:cNvPr>
          <p:cNvCxnSpPr>
            <a:stCxn id="57" idx="2"/>
            <a:endCxn id="58" idx="0"/>
          </p:cNvCxnSpPr>
          <p:nvPr/>
        </p:nvCxnSpPr>
        <p:spPr>
          <a:xfrm rot="5400000">
            <a:off x="2777462" y="737044"/>
            <a:ext cx="1209458" cy="249866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65" name="Rectangle 6">
            <a:extLst>
              <a:ext uri="{FF2B5EF4-FFF2-40B4-BE49-F238E27FC236}">
                <a16:creationId xmlns:a16="http://schemas.microsoft.com/office/drawing/2014/main" id="{AA854A7D-ECC7-4841-B22B-675DBEC3758B}"/>
              </a:ext>
            </a:extLst>
          </p:cNvPr>
          <p:cNvSpPr>
            <a:spLocks noChangeArrowheads="1"/>
          </p:cNvSpPr>
          <p:nvPr/>
        </p:nvSpPr>
        <p:spPr bwMode="auto">
          <a:xfrm>
            <a:off x="5562601" y="25911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2 (Handling Point)</a:t>
            </a:r>
          </a:p>
        </p:txBody>
      </p:sp>
      <p:cxnSp>
        <p:nvCxnSpPr>
          <p:cNvPr id="68" name="Elbow Connector 19">
            <a:extLst>
              <a:ext uri="{FF2B5EF4-FFF2-40B4-BE49-F238E27FC236}">
                <a16:creationId xmlns:a16="http://schemas.microsoft.com/office/drawing/2014/main" id="{2CAE40F5-E623-4F2B-B6E4-819F8E05B01D}"/>
              </a:ext>
            </a:extLst>
          </p:cNvPr>
          <p:cNvCxnSpPr>
            <a:stCxn id="57" idx="2"/>
            <a:endCxn id="65" idx="0"/>
          </p:cNvCxnSpPr>
          <p:nvPr/>
        </p:nvCxnSpPr>
        <p:spPr>
          <a:xfrm rot="16200000" flipH="1">
            <a:off x="5266239" y="746930"/>
            <a:ext cx="1209458" cy="24788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073EB545-5B35-43D0-912A-78A6E093C04D}"/>
              </a:ext>
            </a:extLst>
          </p:cNvPr>
          <p:cNvSpPr/>
          <p:nvPr/>
        </p:nvSpPr>
        <p:spPr>
          <a:xfrm>
            <a:off x="323849" y="663059"/>
            <a:ext cx="2351926" cy="369332"/>
          </a:xfrm>
          <a:prstGeom prst="rect">
            <a:avLst/>
          </a:prstGeom>
        </p:spPr>
        <p:txBody>
          <a:bodyPr wrap="none">
            <a:spAutoFit/>
          </a:bodyPr>
          <a:lstStyle/>
          <a:p>
            <a:r>
              <a:rPr lang="en-GB" dirty="0">
                <a:solidFill>
                  <a:srgbClr val="196DB2"/>
                </a:solidFill>
              </a:rPr>
              <a:t>Scenario 4 continued</a:t>
            </a:r>
          </a:p>
        </p:txBody>
      </p:sp>
      <p:cxnSp>
        <p:nvCxnSpPr>
          <p:cNvPr id="72" name="Elbow Connector 22">
            <a:extLst>
              <a:ext uri="{FF2B5EF4-FFF2-40B4-BE49-F238E27FC236}">
                <a16:creationId xmlns:a16="http://schemas.microsoft.com/office/drawing/2014/main" id="{9B7BA6D6-0D60-45CE-AEB2-9C2DD52D507C}"/>
              </a:ext>
            </a:extLst>
          </p:cNvPr>
          <p:cNvCxnSpPr/>
          <p:nvPr/>
        </p:nvCxnSpPr>
        <p:spPr>
          <a:xfrm rot="10800000">
            <a:off x="1799209" y="1214123"/>
            <a:ext cx="2517991" cy="1246546"/>
          </a:xfrm>
          <a:prstGeom prst="bentConnector3">
            <a:avLst>
              <a:gd name="adj1" fmla="val 50000"/>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23">
            <a:extLst>
              <a:ext uri="{FF2B5EF4-FFF2-40B4-BE49-F238E27FC236}">
                <a16:creationId xmlns:a16="http://schemas.microsoft.com/office/drawing/2014/main" id="{D4B37FDD-2F90-43D7-9F50-1E715EA91FA8}"/>
              </a:ext>
            </a:extLst>
          </p:cNvPr>
          <p:cNvCxnSpPr/>
          <p:nvPr/>
        </p:nvCxnSpPr>
        <p:spPr>
          <a:xfrm>
            <a:off x="4260049" y="2459907"/>
            <a:ext cx="3198713" cy="1154255"/>
          </a:xfrm>
          <a:prstGeom prst="bentConnector3">
            <a:avLst>
              <a:gd name="adj1" fmla="val 34166"/>
            </a:avLst>
          </a:prstGeom>
          <a:ln>
            <a:solidFill>
              <a:srgbClr val="E78332"/>
            </a:solidFill>
          </a:ln>
        </p:spPr>
        <p:style>
          <a:lnRef idx="1">
            <a:schemeClr val="accent1"/>
          </a:lnRef>
          <a:fillRef idx="0">
            <a:schemeClr val="accent1"/>
          </a:fillRef>
          <a:effectRef idx="0">
            <a:schemeClr val="accent1"/>
          </a:effectRef>
          <a:fontRef idx="minor">
            <a:schemeClr val="tx1"/>
          </a:fontRef>
        </p:style>
      </p:cxnSp>
      <p:sp>
        <p:nvSpPr>
          <p:cNvPr id="74" name="Flowchart: Document 73">
            <a:extLst>
              <a:ext uri="{FF2B5EF4-FFF2-40B4-BE49-F238E27FC236}">
                <a16:creationId xmlns:a16="http://schemas.microsoft.com/office/drawing/2014/main" id="{F9274462-9720-4F05-AFAA-006CF86F5D6B}"/>
              </a:ext>
            </a:extLst>
          </p:cNvPr>
          <p:cNvSpPr/>
          <p:nvPr/>
        </p:nvSpPr>
        <p:spPr>
          <a:xfrm>
            <a:off x="3989342" y="2305514"/>
            <a:ext cx="906508" cy="430053"/>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E78332"/>
                </a:solidFill>
                <a:latin typeface="Arial" pitchFamily="34" charset="0"/>
                <a:cs typeface="Arial" pitchFamily="34" charset="0"/>
              </a:rPr>
              <a:t>Response</a:t>
            </a:r>
          </a:p>
        </p:txBody>
      </p:sp>
      <p:cxnSp>
        <p:nvCxnSpPr>
          <p:cNvPr id="78" name="Straight Connector 77">
            <a:extLst>
              <a:ext uri="{FF2B5EF4-FFF2-40B4-BE49-F238E27FC236}">
                <a16:creationId xmlns:a16="http://schemas.microsoft.com/office/drawing/2014/main" id="{61423510-C995-4E5A-9D25-E685F1728CA1}"/>
              </a:ext>
            </a:extLst>
          </p:cNvPr>
          <p:cNvCxnSpPr/>
          <p:nvPr/>
        </p:nvCxnSpPr>
        <p:spPr>
          <a:xfrm>
            <a:off x="7476701" y="2991300"/>
            <a:ext cx="0" cy="89912"/>
          </a:xfrm>
          <a:prstGeom prst="line">
            <a:avLst/>
          </a:prstGeom>
          <a:ln>
            <a:solidFill>
              <a:srgbClr val="E78332"/>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EC22FDC2-3921-4D06-8D82-9279BC77AF9B}"/>
              </a:ext>
            </a:extLst>
          </p:cNvPr>
          <p:cNvGrpSpPr/>
          <p:nvPr/>
        </p:nvGrpSpPr>
        <p:grpSpPr>
          <a:xfrm>
            <a:off x="1864634" y="2991300"/>
            <a:ext cx="1219270" cy="612946"/>
            <a:chOff x="1783354" y="2981140"/>
            <a:chExt cx="1219270" cy="612946"/>
          </a:xfrm>
        </p:grpSpPr>
        <p:pic>
          <p:nvPicPr>
            <p:cNvPr id="80" name="Picture 79">
              <a:extLst>
                <a:ext uri="{FF2B5EF4-FFF2-40B4-BE49-F238E27FC236}">
                  <a16:creationId xmlns:a16="http://schemas.microsoft.com/office/drawing/2014/main" id="{09F15F9A-8EAD-4B26-B3A6-86336ABB76BC}"/>
                </a:ext>
              </a:extLst>
            </p:cNvPr>
            <p:cNvPicPr>
              <a:picLocks noChangeAspect="1"/>
            </p:cNvPicPr>
            <p:nvPr/>
          </p:nvPicPr>
          <p:blipFill>
            <a:blip r:embed="rId2"/>
            <a:stretch>
              <a:fillRect/>
            </a:stretch>
          </p:blipFill>
          <p:spPr>
            <a:xfrm>
              <a:off x="2288833" y="2981140"/>
              <a:ext cx="228632" cy="228632"/>
            </a:xfrm>
            <a:prstGeom prst="rect">
              <a:avLst/>
            </a:prstGeom>
          </p:spPr>
        </p:pic>
        <p:sp>
          <p:nvSpPr>
            <p:cNvPr id="81" name="TextBox 80">
              <a:extLst>
                <a:ext uri="{FF2B5EF4-FFF2-40B4-BE49-F238E27FC236}">
                  <a16:creationId xmlns:a16="http://schemas.microsoft.com/office/drawing/2014/main" id="{9642CCE3-502F-4E01-ADDB-7474D0C96E0F}"/>
                </a:ext>
              </a:extLst>
            </p:cNvPr>
            <p:cNvSpPr txBox="1"/>
            <p:nvPr/>
          </p:nvSpPr>
          <p:spPr>
            <a:xfrm>
              <a:off x="1783354" y="3193976"/>
              <a:ext cx="1219270" cy="400110"/>
            </a:xfrm>
            <a:prstGeom prst="rect">
              <a:avLst/>
            </a:prstGeom>
            <a:noFill/>
          </p:spPr>
          <p:txBody>
            <a:bodyPr wrap="square" rtlCol="0">
              <a:spAutoFit/>
            </a:bodyPr>
            <a:lstStyle/>
            <a:p>
              <a:pPr algn="ctr"/>
              <a:r>
                <a:rPr lang="en-GB" sz="1000" b="1" dirty="0"/>
                <a:t>Branch</a:t>
              </a:r>
              <a:r>
                <a:rPr lang="en-GB" sz="1000" dirty="0"/>
                <a:t> Claim Handler 1a</a:t>
              </a:r>
            </a:p>
          </p:txBody>
        </p:sp>
      </p:grpSp>
      <p:grpSp>
        <p:nvGrpSpPr>
          <p:cNvPr id="82" name="Group 81">
            <a:extLst>
              <a:ext uri="{FF2B5EF4-FFF2-40B4-BE49-F238E27FC236}">
                <a16:creationId xmlns:a16="http://schemas.microsoft.com/office/drawing/2014/main" id="{BC08C103-E8B5-4AAE-8D25-B79E72431A89}"/>
              </a:ext>
            </a:extLst>
          </p:cNvPr>
          <p:cNvGrpSpPr/>
          <p:nvPr/>
        </p:nvGrpSpPr>
        <p:grpSpPr>
          <a:xfrm>
            <a:off x="567607" y="1901490"/>
            <a:ext cx="1244598" cy="398621"/>
            <a:chOff x="9586578" y="6025859"/>
            <a:chExt cx="1244598" cy="398621"/>
          </a:xfrm>
        </p:grpSpPr>
        <p:sp>
          <p:nvSpPr>
            <p:cNvPr id="83" name="TextBox 82">
              <a:extLst>
                <a:ext uri="{FF2B5EF4-FFF2-40B4-BE49-F238E27FC236}">
                  <a16:creationId xmlns:a16="http://schemas.microsoft.com/office/drawing/2014/main" id="{4200A904-38B6-48D6-8222-841D6B52CCC1}"/>
                </a:ext>
              </a:extLst>
            </p:cNvPr>
            <p:cNvSpPr txBox="1"/>
            <p:nvPr/>
          </p:nvSpPr>
          <p:spPr>
            <a:xfrm>
              <a:off x="9586578" y="6178259"/>
              <a:ext cx="1244598" cy="246221"/>
            </a:xfrm>
            <a:prstGeom prst="rect">
              <a:avLst/>
            </a:prstGeom>
            <a:noFill/>
          </p:spPr>
          <p:txBody>
            <a:bodyPr wrap="square" rtlCol="0">
              <a:spAutoFit/>
            </a:bodyPr>
            <a:lstStyle/>
            <a:p>
              <a:pPr algn="ctr"/>
              <a:r>
                <a:rPr lang="en-GB" sz="1000" dirty="0"/>
                <a:t>CR Claim Handler</a:t>
              </a:r>
            </a:p>
          </p:txBody>
        </p:sp>
        <p:pic>
          <p:nvPicPr>
            <p:cNvPr id="84" name="Picture 83">
              <a:extLst>
                <a:ext uri="{FF2B5EF4-FFF2-40B4-BE49-F238E27FC236}">
                  <a16:creationId xmlns:a16="http://schemas.microsoft.com/office/drawing/2014/main" id="{56013657-58EC-48C7-949C-2B659454182C}"/>
                </a:ext>
              </a:extLst>
            </p:cNvPr>
            <p:cNvPicPr>
              <a:picLocks noChangeAspect="1"/>
            </p:cNvPicPr>
            <p:nvPr/>
          </p:nvPicPr>
          <p:blipFill>
            <a:blip r:embed="rId3"/>
            <a:stretch>
              <a:fillRect/>
            </a:stretch>
          </p:blipFill>
          <p:spPr>
            <a:xfrm>
              <a:off x="10094561" y="6025859"/>
              <a:ext cx="228632" cy="228632"/>
            </a:xfrm>
            <a:prstGeom prst="rect">
              <a:avLst/>
            </a:prstGeom>
          </p:spPr>
        </p:pic>
      </p:grpSp>
      <p:grpSp>
        <p:nvGrpSpPr>
          <p:cNvPr id="85" name="Group 84">
            <a:extLst>
              <a:ext uri="{FF2B5EF4-FFF2-40B4-BE49-F238E27FC236}">
                <a16:creationId xmlns:a16="http://schemas.microsoft.com/office/drawing/2014/main" id="{CFE6DD65-AA24-4A26-B2B3-3020AF0BC23E}"/>
              </a:ext>
            </a:extLst>
          </p:cNvPr>
          <p:cNvGrpSpPr/>
          <p:nvPr/>
        </p:nvGrpSpPr>
        <p:grpSpPr>
          <a:xfrm>
            <a:off x="250159" y="2991300"/>
            <a:ext cx="1117671" cy="587413"/>
            <a:chOff x="168879" y="3009147"/>
            <a:chExt cx="1117671" cy="587413"/>
          </a:xfrm>
        </p:grpSpPr>
        <p:pic>
          <p:nvPicPr>
            <p:cNvPr id="86" name="Picture 85">
              <a:extLst>
                <a:ext uri="{FF2B5EF4-FFF2-40B4-BE49-F238E27FC236}">
                  <a16:creationId xmlns:a16="http://schemas.microsoft.com/office/drawing/2014/main" id="{3D564744-F758-4D5A-A5BD-740043D9F672}"/>
                </a:ext>
              </a:extLst>
            </p:cNvPr>
            <p:cNvPicPr>
              <a:picLocks noChangeAspect="1"/>
            </p:cNvPicPr>
            <p:nvPr/>
          </p:nvPicPr>
          <p:blipFill>
            <a:blip r:embed="rId4"/>
            <a:stretch>
              <a:fillRect/>
            </a:stretch>
          </p:blipFill>
          <p:spPr>
            <a:xfrm>
              <a:off x="624601" y="3009147"/>
              <a:ext cx="206227" cy="206227"/>
            </a:xfrm>
            <a:prstGeom prst="rect">
              <a:avLst/>
            </a:prstGeom>
          </p:spPr>
        </p:pic>
        <p:sp>
          <p:nvSpPr>
            <p:cNvPr id="87" name="TextBox 86">
              <a:extLst>
                <a:ext uri="{FF2B5EF4-FFF2-40B4-BE49-F238E27FC236}">
                  <a16:creationId xmlns:a16="http://schemas.microsoft.com/office/drawing/2014/main" id="{F7FA6B6C-094C-40F2-9BE2-0F214B5BC15F}"/>
                </a:ext>
              </a:extLst>
            </p:cNvPr>
            <p:cNvSpPr txBox="1"/>
            <p:nvPr/>
          </p:nvSpPr>
          <p:spPr>
            <a:xfrm>
              <a:off x="168879" y="3196450"/>
              <a:ext cx="1117671" cy="400110"/>
            </a:xfrm>
            <a:prstGeom prst="rect">
              <a:avLst/>
            </a:prstGeom>
            <a:noFill/>
          </p:spPr>
          <p:txBody>
            <a:bodyPr wrap="square" rtlCol="0">
              <a:spAutoFit/>
            </a:bodyPr>
            <a:lstStyle/>
            <a:p>
              <a:pPr algn="ctr"/>
              <a:r>
                <a:rPr lang="en-GB" sz="1000" dirty="0"/>
                <a:t>Claims Handler Team Leader 1</a:t>
              </a:r>
            </a:p>
          </p:txBody>
        </p:sp>
      </p:grpSp>
      <p:grpSp>
        <p:nvGrpSpPr>
          <p:cNvPr id="88" name="Group 87">
            <a:extLst>
              <a:ext uri="{FF2B5EF4-FFF2-40B4-BE49-F238E27FC236}">
                <a16:creationId xmlns:a16="http://schemas.microsoft.com/office/drawing/2014/main" id="{87078046-2FD9-440D-8B9E-52206DAF878B}"/>
              </a:ext>
            </a:extLst>
          </p:cNvPr>
          <p:cNvGrpSpPr/>
          <p:nvPr/>
        </p:nvGrpSpPr>
        <p:grpSpPr>
          <a:xfrm>
            <a:off x="1207440" y="2991300"/>
            <a:ext cx="932779" cy="587413"/>
            <a:chOff x="1075360" y="3009147"/>
            <a:chExt cx="932779" cy="587413"/>
          </a:xfrm>
        </p:grpSpPr>
        <p:pic>
          <p:nvPicPr>
            <p:cNvPr id="89" name="Picture 88">
              <a:extLst>
                <a:ext uri="{FF2B5EF4-FFF2-40B4-BE49-F238E27FC236}">
                  <a16:creationId xmlns:a16="http://schemas.microsoft.com/office/drawing/2014/main" id="{691B81FB-B5AC-488C-BF94-62D0E4DA1D41}"/>
                </a:ext>
              </a:extLst>
            </p:cNvPr>
            <p:cNvPicPr>
              <a:picLocks noChangeAspect="1"/>
            </p:cNvPicPr>
            <p:nvPr/>
          </p:nvPicPr>
          <p:blipFill>
            <a:blip r:embed="rId4"/>
            <a:stretch>
              <a:fillRect/>
            </a:stretch>
          </p:blipFill>
          <p:spPr>
            <a:xfrm>
              <a:off x="1438636" y="3009147"/>
              <a:ext cx="206227" cy="206227"/>
            </a:xfrm>
            <a:prstGeom prst="rect">
              <a:avLst/>
            </a:prstGeom>
          </p:spPr>
        </p:pic>
        <p:sp>
          <p:nvSpPr>
            <p:cNvPr id="90" name="TextBox 89">
              <a:extLst>
                <a:ext uri="{FF2B5EF4-FFF2-40B4-BE49-F238E27FC236}">
                  <a16:creationId xmlns:a16="http://schemas.microsoft.com/office/drawing/2014/main" id="{5E4345D6-CD2A-4790-AF09-D1F7A1F20392}"/>
                </a:ext>
              </a:extLst>
            </p:cNvPr>
            <p:cNvSpPr txBox="1"/>
            <p:nvPr/>
          </p:nvSpPr>
          <p:spPr>
            <a:xfrm>
              <a:off x="1075360" y="3196450"/>
              <a:ext cx="932779" cy="400110"/>
            </a:xfrm>
            <a:prstGeom prst="rect">
              <a:avLst/>
            </a:prstGeom>
            <a:noFill/>
          </p:spPr>
          <p:txBody>
            <a:bodyPr wrap="square" rtlCol="0">
              <a:spAutoFit/>
            </a:bodyPr>
            <a:lstStyle/>
            <a:p>
              <a:pPr algn="ctr"/>
              <a:r>
                <a:rPr lang="en-GB" sz="1000" dirty="0"/>
                <a:t>Claim Handler 1</a:t>
              </a:r>
            </a:p>
          </p:txBody>
        </p:sp>
      </p:grpSp>
      <p:grpSp>
        <p:nvGrpSpPr>
          <p:cNvPr id="91" name="Group 90">
            <a:extLst>
              <a:ext uri="{FF2B5EF4-FFF2-40B4-BE49-F238E27FC236}">
                <a16:creationId xmlns:a16="http://schemas.microsoft.com/office/drawing/2014/main" id="{C6164C20-30F3-431C-8254-7B05CF35721E}"/>
              </a:ext>
            </a:extLst>
          </p:cNvPr>
          <p:cNvGrpSpPr/>
          <p:nvPr/>
        </p:nvGrpSpPr>
        <p:grpSpPr>
          <a:xfrm>
            <a:off x="7853462" y="2991300"/>
            <a:ext cx="982153" cy="612946"/>
            <a:chOff x="10568731" y="5058009"/>
            <a:chExt cx="982153" cy="612946"/>
          </a:xfrm>
        </p:grpSpPr>
        <p:pic>
          <p:nvPicPr>
            <p:cNvPr id="92" name="Picture 91">
              <a:extLst>
                <a:ext uri="{FF2B5EF4-FFF2-40B4-BE49-F238E27FC236}">
                  <a16:creationId xmlns:a16="http://schemas.microsoft.com/office/drawing/2014/main" id="{A4F3E1FB-4922-4580-8DFB-AA10BAF72267}"/>
                </a:ext>
              </a:extLst>
            </p:cNvPr>
            <p:cNvPicPr>
              <a:picLocks noChangeAspect="1"/>
            </p:cNvPicPr>
            <p:nvPr/>
          </p:nvPicPr>
          <p:blipFill>
            <a:blip r:embed="rId2"/>
            <a:stretch>
              <a:fillRect/>
            </a:stretch>
          </p:blipFill>
          <p:spPr>
            <a:xfrm>
              <a:off x="10945491" y="5058009"/>
              <a:ext cx="228632" cy="228632"/>
            </a:xfrm>
            <a:prstGeom prst="rect">
              <a:avLst/>
            </a:prstGeom>
          </p:spPr>
        </p:pic>
        <p:sp>
          <p:nvSpPr>
            <p:cNvPr id="93" name="TextBox 92">
              <a:extLst>
                <a:ext uri="{FF2B5EF4-FFF2-40B4-BE49-F238E27FC236}">
                  <a16:creationId xmlns:a16="http://schemas.microsoft.com/office/drawing/2014/main" id="{50DD9708-874D-48A9-8A3C-7A718732CE08}"/>
                </a:ext>
              </a:extLst>
            </p:cNvPr>
            <p:cNvSpPr txBox="1"/>
            <p:nvPr/>
          </p:nvSpPr>
          <p:spPr>
            <a:xfrm>
              <a:off x="10568731" y="5270845"/>
              <a:ext cx="982153" cy="400110"/>
            </a:xfrm>
            <a:prstGeom prst="rect">
              <a:avLst/>
            </a:prstGeom>
            <a:noFill/>
          </p:spPr>
          <p:txBody>
            <a:bodyPr wrap="square" rtlCol="0">
              <a:spAutoFit/>
            </a:bodyPr>
            <a:lstStyle/>
            <a:p>
              <a:pPr algn="ctr"/>
              <a:r>
                <a:rPr lang="en-GB" sz="1000" b="1" dirty="0"/>
                <a:t>Branch </a:t>
              </a:r>
              <a:r>
                <a:rPr lang="en-GB" sz="1000" dirty="0"/>
                <a:t>Claim Handler 2b</a:t>
              </a:r>
            </a:p>
          </p:txBody>
        </p:sp>
      </p:grpSp>
      <p:grpSp>
        <p:nvGrpSpPr>
          <p:cNvPr id="94" name="Group 93">
            <a:extLst>
              <a:ext uri="{FF2B5EF4-FFF2-40B4-BE49-F238E27FC236}">
                <a16:creationId xmlns:a16="http://schemas.microsoft.com/office/drawing/2014/main" id="{CC0DC09B-3DFB-42AE-85C2-23F0E628F28B}"/>
              </a:ext>
            </a:extLst>
          </p:cNvPr>
          <p:cNvGrpSpPr/>
          <p:nvPr/>
        </p:nvGrpSpPr>
        <p:grpSpPr>
          <a:xfrm>
            <a:off x="2995900" y="2991300"/>
            <a:ext cx="982153" cy="591349"/>
            <a:chOff x="2914620" y="3012259"/>
            <a:chExt cx="982153" cy="591349"/>
          </a:xfrm>
        </p:grpSpPr>
        <p:sp>
          <p:nvSpPr>
            <p:cNvPr id="95" name="TextBox 94">
              <a:extLst>
                <a:ext uri="{FF2B5EF4-FFF2-40B4-BE49-F238E27FC236}">
                  <a16:creationId xmlns:a16="http://schemas.microsoft.com/office/drawing/2014/main" id="{5347DBD7-BF3D-43D1-B659-D0E6F4FEEBCD}"/>
                </a:ext>
              </a:extLst>
            </p:cNvPr>
            <p:cNvSpPr txBox="1"/>
            <p:nvPr/>
          </p:nvSpPr>
          <p:spPr>
            <a:xfrm>
              <a:off x="2914620" y="3203498"/>
              <a:ext cx="982153" cy="400110"/>
            </a:xfrm>
            <a:prstGeom prst="rect">
              <a:avLst/>
            </a:prstGeom>
            <a:noFill/>
          </p:spPr>
          <p:txBody>
            <a:bodyPr wrap="square" rtlCol="0">
              <a:spAutoFit/>
            </a:bodyPr>
            <a:lstStyle/>
            <a:p>
              <a:pPr algn="ctr"/>
              <a:r>
                <a:rPr lang="en-GB" sz="1000" b="1" dirty="0"/>
                <a:t>Branch</a:t>
              </a:r>
              <a:r>
                <a:rPr lang="en-GB" sz="1000" dirty="0"/>
                <a:t> Claim Handler 1b</a:t>
              </a:r>
            </a:p>
          </p:txBody>
        </p:sp>
        <p:pic>
          <p:nvPicPr>
            <p:cNvPr id="96" name="Picture 95">
              <a:extLst>
                <a:ext uri="{FF2B5EF4-FFF2-40B4-BE49-F238E27FC236}">
                  <a16:creationId xmlns:a16="http://schemas.microsoft.com/office/drawing/2014/main" id="{D56C5D74-5D55-444D-A690-90489186C00E}"/>
                </a:ext>
              </a:extLst>
            </p:cNvPr>
            <p:cNvPicPr>
              <a:picLocks noChangeAspect="1"/>
            </p:cNvPicPr>
            <p:nvPr/>
          </p:nvPicPr>
          <p:blipFill>
            <a:blip r:embed="rId4"/>
            <a:stretch>
              <a:fillRect/>
            </a:stretch>
          </p:blipFill>
          <p:spPr>
            <a:xfrm>
              <a:off x="3302583" y="3012259"/>
              <a:ext cx="206227" cy="206227"/>
            </a:xfrm>
            <a:prstGeom prst="rect">
              <a:avLst/>
            </a:prstGeom>
          </p:spPr>
        </p:pic>
      </p:grpSp>
      <p:grpSp>
        <p:nvGrpSpPr>
          <p:cNvPr id="97" name="Group 96">
            <a:extLst>
              <a:ext uri="{FF2B5EF4-FFF2-40B4-BE49-F238E27FC236}">
                <a16:creationId xmlns:a16="http://schemas.microsoft.com/office/drawing/2014/main" id="{C1931154-5ADF-4649-B65A-C74012608088}"/>
              </a:ext>
            </a:extLst>
          </p:cNvPr>
          <p:cNvGrpSpPr/>
          <p:nvPr/>
        </p:nvGrpSpPr>
        <p:grpSpPr>
          <a:xfrm>
            <a:off x="5246230" y="2991300"/>
            <a:ext cx="1079633" cy="612946"/>
            <a:chOff x="5246230" y="2981140"/>
            <a:chExt cx="1079633" cy="612946"/>
          </a:xfrm>
        </p:grpSpPr>
        <p:pic>
          <p:nvPicPr>
            <p:cNvPr id="98" name="Picture 97">
              <a:extLst>
                <a:ext uri="{FF2B5EF4-FFF2-40B4-BE49-F238E27FC236}">
                  <a16:creationId xmlns:a16="http://schemas.microsoft.com/office/drawing/2014/main" id="{6006A02B-A1BB-4D2F-81ED-65AFE2C94E87}"/>
                </a:ext>
              </a:extLst>
            </p:cNvPr>
            <p:cNvPicPr>
              <a:picLocks noChangeAspect="1"/>
            </p:cNvPicPr>
            <p:nvPr/>
          </p:nvPicPr>
          <p:blipFill>
            <a:blip r:embed="rId2"/>
            <a:stretch>
              <a:fillRect/>
            </a:stretch>
          </p:blipFill>
          <p:spPr>
            <a:xfrm>
              <a:off x="5671730" y="2981140"/>
              <a:ext cx="228632" cy="228632"/>
            </a:xfrm>
            <a:prstGeom prst="rect">
              <a:avLst/>
            </a:prstGeom>
          </p:spPr>
        </p:pic>
        <p:sp>
          <p:nvSpPr>
            <p:cNvPr id="99" name="TextBox 98">
              <a:extLst>
                <a:ext uri="{FF2B5EF4-FFF2-40B4-BE49-F238E27FC236}">
                  <a16:creationId xmlns:a16="http://schemas.microsoft.com/office/drawing/2014/main" id="{060046A0-3BB5-4C56-9367-B7A890A426B0}"/>
                </a:ext>
              </a:extLst>
            </p:cNvPr>
            <p:cNvSpPr txBox="1"/>
            <p:nvPr/>
          </p:nvSpPr>
          <p:spPr>
            <a:xfrm>
              <a:off x="5246230" y="3193976"/>
              <a:ext cx="1079633" cy="400110"/>
            </a:xfrm>
            <a:prstGeom prst="rect">
              <a:avLst/>
            </a:prstGeom>
            <a:noFill/>
          </p:spPr>
          <p:txBody>
            <a:bodyPr wrap="square" rtlCol="0">
              <a:spAutoFit/>
            </a:bodyPr>
            <a:lstStyle/>
            <a:p>
              <a:pPr algn="ctr"/>
              <a:r>
                <a:rPr lang="en-GB" sz="1000" dirty="0"/>
                <a:t>Claims Handler Team Leader 2</a:t>
              </a:r>
            </a:p>
          </p:txBody>
        </p:sp>
      </p:grpSp>
      <p:grpSp>
        <p:nvGrpSpPr>
          <p:cNvPr id="100" name="Group 99">
            <a:extLst>
              <a:ext uri="{FF2B5EF4-FFF2-40B4-BE49-F238E27FC236}">
                <a16:creationId xmlns:a16="http://schemas.microsoft.com/office/drawing/2014/main" id="{EF9A8DC4-2F57-4F85-B04E-CC620D067604}"/>
              </a:ext>
            </a:extLst>
          </p:cNvPr>
          <p:cNvGrpSpPr/>
          <p:nvPr/>
        </p:nvGrpSpPr>
        <p:grpSpPr>
          <a:xfrm>
            <a:off x="6140054" y="2991300"/>
            <a:ext cx="982153" cy="612946"/>
            <a:chOff x="10568731" y="5058009"/>
            <a:chExt cx="982153" cy="612946"/>
          </a:xfrm>
        </p:grpSpPr>
        <p:pic>
          <p:nvPicPr>
            <p:cNvPr id="101" name="Picture 100">
              <a:extLst>
                <a:ext uri="{FF2B5EF4-FFF2-40B4-BE49-F238E27FC236}">
                  <a16:creationId xmlns:a16="http://schemas.microsoft.com/office/drawing/2014/main" id="{05BFA3BF-C346-459D-83F5-3374C1F7F790}"/>
                </a:ext>
              </a:extLst>
            </p:cNvPr>
            <p:cNvPicPr>
              <a:picLocks noChangeAspect="1"/>
            </p:cNvPicPr>
            <p:nvPr/>
          </p:nvPicPr>
          <p:blipFill>
            <a:blip r:embed="rId2"/>
            <a:stretch>
              <a:fillRect/>
            </a:stretch>
          </p:blipFill>
          <p:spPr>
            <a:xfrm>
              <a:off x="10945491" y="5058009"/>
              <a:ext cx="228632" cy="228632"/>
            </a:xfrm>
            <a:prstGeom prst="rect">
              <a:avLst/>
            </a:prstGeom>
          </p:spPr>
        </p:pic>
        <p:sp>
          <p:nvSpPr>
            <p:cNvPr id="102" name="TextBox 101">
              <a:extLst>
                <a:ext uri="{FF2B5EF4-FFF2-40B4-BE49-F238E27FC236}">
                  <a16:creationId xmlns:a16="http://schemas.microsoft.com/office/drawing/2014/main" id="{A659BC4D-E66D-4B55-9A61-66CA64133E94}"/>
                </a:ext>
              </a:extLst>
            </p:cNvPr>
            <p:cNvSpPr txBox="1"/>
            <p:nvPr/>
          </p:nvSpPr>
          <p:spPr>
            <a:xfrm>
              <a:off x="10568731" y="5270845"/>
              <a:ext cx="982153" cy="400110"/>
            </a:xfrm>
            <a:prstGeom prst="rect">
              <a:avLst/>
            </a:prstGeom>
            <a:noFill/>
          </p:spPr>
          <p:txBody>
            <a:bodyPr wrap="square" rtlCol="0">
              <a:spAutoFit/>
            </a:bodyPr>
            <a:lstStyle/>
            <a:p>
              <a:pPr algn="ctr"/>
              <a:r>
                <a:rPr lang="en-GB" sz="1000" dirty="0"/>
                <a:t>Claim Handler 2</a:t>
              </a:r>
            </a:p>
          </p:txBody>
        </p:sp>
      </p:grpSp>
      <p:grpSp>
        <p:nvGrpSpPr>
          <p:cNvPr id="103" name="Group 102">
            <a:extLst>
              <a:ext uri="{FF2B5EF4-FFF2-40B4-BE49-F238E27FC236}">
                <a16:creationId xmlns:a16="http://schemas.microsoft.com/office/drawing/2014/main" id="{80CA691C-0838-4776-AA9C-1342C56D3386}"/>
              </a:ext>
            </a:extLst>
          </p:cNvPr>
          <p:cNvGrpSpPr/>
          <p:nvPr/>
        </p:nvGrpSpPr>
        <p:grpSpPr>
          <a:xfrm>
            <a:off x="7003908" y="2991300"/>
            <a:ext cx="982153" cy="612946"/>
            <a:chOff x="10568731" y="5058009"/>
            <a:chExt cx="982153" cy="612946"/>
          </a:xfrm>
        </p:grpSpPr>
        <p:pic>
          <p:nvPicPr>
            <p:cNvPr id="104" name="Picture 103">
              <a:extLst>
                <a:ext uri="{FF2B5EF4-FFF2-40B4-BE49-F238E27FC236}">
                  <a16:creationId xmlns:a16="http://schemas.microsoft.com/office/drawing/2014/main" id="{AAC1E5E6-B38B-4D00-8D2E-2FC7B9176A85}"/>
                </a:ext>
              </a:extLst>
            </p:cNvPr>
            <p:cNvPicPr>
              <a:picLocks noChangeAspect="1"/>
            </p:cNvPicPr>
            <p:nvPr/>
          </p:nvPicPr>
          <p:blipFill>
            <a:blip r:embed="rId2"/>
            <a:stretch>
              <a:fillRect/>
            </a:stretch>
          </p:blipFill>
          <p:spPr>
            <a:xfrm>
              <a:off x="10945491" y="5058009"/>
              <a:ext cx="228632" cy="228632"/>
            </a:xfrm>
            <a:prstGeom prst="rect">
              <a:avLst/>
            </a:prstGeom>
          </p:spPr>
        </p:pic>
        <p:sp>
          <p:nvSpPr>
            <p:cNvPr id="105" name="TextBox 104">
              <a:extLst>
                <a:ext uri="{FF2B5EF4-FFF2-40B4-BE49-F238E27FC236}">
                  <a16:creationId xmlns:a16="http://schemas.microsoft.com/office/drawing/2014/main" id="{86D50783-7F1A-4306-8EB9-26543DA9CB54}"/>
                </a:ext>
              </a:extLst>
            </p:cNvPr>
            <p:cNvSpPr txBox="1"/>
            <p:nvPr/>
          </p:nvSpPr>
          <p:spPr>
            <a:xfrm>
              <a:off x="10568731" y="5270845"/>
              <a:ext cx="982153" cy="400110"/>
            </a:xfrm>
            <a:prstGeom prst="rect">
              <a:avLst/>
            </a:prstGeom>
            <a:noFill/>
          </p:spPr>
          <p:txBody>
            <a:bodyPr wrap="square" rtlCol="0">
              <a:spAutoFit/>
            </a:bodyPr>
            <a:lstStyle/>
            <a:p>
              <a:pPr algn="ctr"/>
              <a:r>
                <a:rPr lang="en-GB" sz="1000" b="1" dirty="0"/>
                <a:t>Branch </a:t>
              </a:r>
              <a:r>
                <a:rPr lang="en-GB" sz="1000" dirty="0"/>
                <a:t>Claim Handler 2a</a:t>
              </a:r>
            </a:p>
          </p:txBody>
        </p:sp>
      </p:grpSp>
    </p:spTree>
    <p:extLst>
      <p:ext uri="{BB962C8B-B14F-4D97-AF65-F5344CB8AC3E}">
        <p14:creationId xmlns:p14="http://schemas.microsoft.com/office/powerpoint/2010/main" val="322737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59220"/>
            <a:ext cx="8229600" cy="5518296"/>
          </a:xfrm>
        </p:spPr>
        <p:txBody>
          <a:bodyPr>
            <a:normAutofit/>
          </a:bodyPr>
          <a:lstStyle/>
          <a:p>
            <a:pPr marL="0" indent="0">
              <a:buNone/>
            </a:pPr>
            <a:r>
              <a:rPr lang="en-GB" sz="2800" dirty="0">
                <a:solidFill>
                  <a:srgbClr val="E78332"/>
                </a:solidFill>
                <a:latin typeface="Arial" pitchFamily="34" charset="0"/>
                <a:cs typeface="Arial" pitchFamily="34" charset="0"/>
              </a:rPr>
              <a:t>Introduction</a:t>
            </a:r>
            <a:endParaRPr lang="en-GB" sz="2800" dirty="0">
              <a:latin typeface="Arial" pitchFamily="34" charset="0"/>
              <a:cs typeface="Arial" pitchFamily="34" charset="0"/>
            </a:endParaRPr>
          </a:p>
          <a:p>
            <a:pPr marL="0" indent="0">
              <a:buNone/>
            </a:pPr>
            <a:r>
              <a:rPr lang="en-GB" sz="1800" dirty="0">
                <a:latin typeface="Arial" pitchFamily="34" charset="0"/>
                <a:cs typeface="Arial" pitchFamily="34" charset="0"/>
              </a:rPr>
              <a:t>This document provides an overview of the visibility of claims, i.e. how compensators may view and work on claims depending on their profile.</a:t>
            </a:r>
          </a:p>
          <a:p>
            <a:pPr marL="0" indent="0">
              <a:buNone/>
            </a:pPr>
            <a:endParaRPr lang="en-GB" sz="1800" dirty="0">
              <a:latin typeface="Arial" pitchFamily="34" charset="0"/>
              <a:cs typeface="Arial" pitchFamily="34" charset="0"/>
            </a:endParaRPr>
          </a:p>
          <a:p>
            <a:pPr marL="0" indent="0">
              <a:buNone/>
            </a:pPr>
            <a:endParaRPr lang="en-US" sz="1200" dirty="0">
              <a:solidFill>
                <a:srgbClr val="E78332"/>
              </a:solidFill>
              <a:latin typeface="Arial" pitchFamily="34" charset="0"/>
              <a:cs typeface="Arial" pitchFamily="34" charset="0"/>
            </a:endParaRPr>
          </a:p>
          <a:p>
            <a:pPr marL="0" indent="0">
              <a:buNone/>
            </a:pPr>
            <a:endParaRPr lang="en-US" sz="1200" dirty="0">
              <a:solidFill>
                <a:srgbClr val="E78332"/>
              </a:solidFill>
              <a:latin typeface="Arial" pitchFamily="34" charset="0"/>
              <a:cs typeface="Arial" pitchFamily="34" charset="0"/>
            </a:endParaRPr>
          </a:p>
          <a:p>
            <a:pPr marL="0" indent="0">
              <a:buNone/>
            </a:pPr>
            <a:r>
              <a:rPr lang="en-US" sz="2800" dirty="0">
                <a:solidFill>
                  <a:srgbClr val="E78332"/>
                </a:solidFill>
                <a:latin typeface="Arial" pitchFamily="34" charset="0"/>
                <a:cs typeface="Arial" pitchFamily="34" charset="0"/>
              </a:rPr>
              <a:t>Definition of Terms</a:t>
            </a:r>
          </a:p>
          <a:p>
            <a:pPr marL="0" indent="0">
              <a:buNone/>
            </a:pPr>
            <a:endParaRPr lang="en-GB" sz="800" dirty="0">
              <a:solidFill>
                <a:srgbClr val="E78332"/>
              </a:solidFill>
              <a:latin typeface="Arial" pitchFamily="34" charset="0"/>
              <a:cs typeface="Arial" pitchFamily="34" charset="0"/>
            </a:endParaRPr>
          </a:p>
          <a:p>
            <a:pPr marL="0" indent="0">
              <a:buNone/>
            </a:pPr>
            <a:r>
              <a:rPr lang="en-US" sz="2400" dirty="0">
                <a:solidFill>
                  <a:srgbClr val="196DB2"/>
                </a:solidFill>
                <a:latin typeface="Arial" pitchFamily="34" charset="0"/>
                <a:cs typeface="Arial" pitchFamily="34" charset="0"/>
              </a:rPr>
              <a:t>Assigned Branch</a:t>
            </a:r>
            <a:endParaRPr lang="en-GB" sz="2400" dirty="0">
              <a:solidFill>
                <a:srgbClr val="196DB2"/>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2</a:t>
            </a:fld>
            <a:endParaRPr lang="en-US" dirty="0">
              <a:solidFill>
                <a:schemeClr val="bg1"/>
              </a:solidFill>
            </a:endParaRPr>
          </a:p>
        </p:txBody>
      </p:sp>
      <p:sp>
        <p:nvSpPr>
          <p:cNvPr id="7" name="TextBox 6"/>
          <p:cNvSpPr txBox="1"/>
          <p:nvPr/>
        </p:nvSpPr>
        <p:spPr>
          <a:xfrm>
            <a:off x="451868" y="3967849"/>
            <a:ext cx="4455043" cy="1231106"/>
          </a:xfrm>
          <a:prstGeom prst="rect">
            <a:avLst/>
          </a:prstGeom>
          <a:noFill/>
        </p:spPr>
        <p:txBody>
          <a:bodyPr wrap="square" rtlCol="0">
            <a:spAutoFit/>
          </a:bodyPr>
          <a:lstStyle/>
          <a:p>
            <a:pPr marL="0" indent="0">
              <a:buNone/>
            </a:pPr>
            <a:r>
              <a:rPr lang="en-US" dirty="0">
                <a:latin typeface="Arial" pitchFamily="34" charset="0"/>
                <a:cs typeface="Arial" pitchFamily="34" charset="0"/>
              </a:rPr>
              <a:t>Every user profile must be assigned to a branch, even if their profile is not a branch </a:t>
            </a:r>
            <a:r>
              <a:rPr lang="en-GB" altLang="it-IT" dirty="0"/>
              <a:t>restricted </a:t>
            </a:r>
            <a:r>
              <a:rPr lang="en-US" dirty="0">
                <a:latin typeface="Arial" pitchFamily="34" charset="0"/>
                <a:cs typeface="Arial" pitchFamily="34" charset="0"/>
              </a:rPr>
              <a:t>one.</a:t>
            </a:r>
            <a:endParaRPr lang="en-GB" dirty="0">
              <a:latin typeface="Arial" pitchFamily="34" charset="0"/>
              <a:cs typeface="Arial" pitchFamily="34" charset="0"/>
            </a:endParaRPr>
          </a:p>
          <a:p>
            <a:endParaRPr lang="en-GB" sz="2000" dirty="0">
              <a:latin typeface="Arial" pitchFamily="34" charset="0"/>
              <a:cs typeface="Arial" pitchFamily="34" charset="0"/>
            </a:endParaRPr>
          </a:p>
        </p:txBody>
      </p:sp>
      <p:pic>
        <p:nvPicPr>
          <p:cNvPr id="5" name="Picture 4">
            <a:extLst>
              <a:ext uri="{FF2B5EF4-FFF2-40B4-BE49-F238E27FC236}">
                <a16:creationId xmlns:a16="http://schemas.microsoft.com/office/drawing/2014/main" id="{FAA0C4D8-6EE9-939F-4F60-24C19CCF9B25}"/>
              </a:ext>
            </a:extLst>
          </p:cNvPr>
          <p:cNvPicPr>
            <a:picLocks noChangeAspect="1"/>
          </p:cNvPicPr>
          <p:nvPr/>
        </p:nvPicPr>
        <p:blipFill>
          <a:blip r:embed="rId2"/>
          <a:stretch>
            <a:fillRect/>
          </a:stretch>
        </p:blipFill>
        <p:spPr>
          <a:xfrm>
            <a:off x="5394999" y="2914225"/>
            <a:ext cx="3055730" cy="2846487"/>
          </a:xfrm>
          <a:prstGeom prst="rect">
            <a:avLst/>
          </a:prstGeom>
        </p:spPr>
      </p:pic>
    </p:spTree>
    <p:extLst>
      <p:ext uri="{BB962C8B-B14F-4D97-AF65-F5344CB8AC3E}">
        <p14:creationId xmlns:p14="http://schemas.microsoft.com/office/powerpoint/2010/main" val="3091690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20</a:t>
            </a:fld>
            <a:endParaRPr lang="en-US" dirty="0">
              <a:solidFill>
                <a:schemeClr val="bg1"/>
              </a:solidFill>
            </a:endParaRPr>
          </a:p>
        </p:txBody>
      </p:sp>
      <p:sp>
        <p:nvSpPr>
          <p:cNvPr id="5" name="TextBox 4"/>
          <p:cNvSpPr txBox="1"/>
          <p:nvPr/>
        </p:nvSpPr>
        <p:spPr>
          <a:xfrm>
            <a:off x="323850" y="2078554"/>
            <a:ext cx="8582025" cy="830997"/>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dirty="0"/>
              <a:t>Scenario 5 – A claim response is returned to the Compensator where it is allocated to a specific Claim Handler</a:t>
            </a:r>
            <a:endParaRPr lang="en-US" sz="2400" dirty="0"/>
          </a:p>
        </p:txBody>
      </p:sp>
      <p:sp>
        <p:nvSpPr>
          <p:cNvPr id="6" name="TextBox 5"/>
          <p:cNvSpPr txBox="1"/>
          <p:nvPr/>
        </p:nvSpPr>
        <p:spPr>
          <a:xfrm>
            <a:off x="733646" y="3126620"/>
            <a:ext cx="7995683" cy="2862322"/>
          </a:xfrm>
          <a:prstGeom prst="rect">
            <a:avLst/>
          </a:prstGeom>
          <a:noFill/>
          <a:ln>
            <a:noFill/>
          </a:ln>
        </p:spPr>
        <p:txBody>
          <a:bodyPr wrap="square" rtlCol="0">
            <a:spAutoFit/>
          </a:bodyPr>
          <a:lstStyle>
            <a:defPPr>
              <a:defRPr lang="en-US"/>
            </a:defPPr>
            <a:lvl1pPr algn="ctr">
              <a:defRPr sz="1200">
                <a:solidFill>
                  <a:srgbClr val="E78332"/>
                </a:solidFill>
              </a:defRPr>
            </a:lvl1pPr>
          </a:lstStyle>
          <a:p>
            <a:pPr marL="285750" indent="-285750" algn="l">
              <a:buFont typeface="Arial" pitchFamily="34" charset="0"/>
              <a:buChar char="•"/>
            </a:pPr>
            <a:r>
              <a:rPr lang="en-GB" sz="1800" dirty="0"/>
              <a:t>There are three branches in this scenario. A Claim is automatically returned to the Compensator Branch 2, by the Portal, from the Claimant Representative.</a:t>
            </a:r>
          </a:p>
          <a:p>
            <a:pPr marL="285750" indent="-285750" algn="l">
              <a:buFont typeface="Arial" pitchFamily="34" charset="0"/>
              <a:buChar char="•"/>
            </a:pPr>
            <a:r>
              <a:rPr lang="en-GB" sz="1800" dirty="0"/>
              <a:t>The Team Leader in Branch 2 allocates the claim back to Branch 1 and then allocates it to Branch Claim Handler 1a in Branch 1, who had previously worked on the claim</a:t>
            </a:r>
            <a:r>
              <a:rPr lang="en-GB" altLang="it-IT" sz="1800" dirty="0"/>
              <a:t>.</a:t>
            </a:r>
          </a:p>
          <a:p>
            <a:pPr marL="285750" indent="-285750" algn="l">
              <a:buFont typeface="Arial" pitchFamily="34" charset="0"/>
              <a:buChar char="•"/>
            </a:pPr>
            <a:r>
              <a:rPr lang="en-GB" sz="1800" b="1" dirty="0"/>
              <a:t>Please note </a:t>
            </a:r>
            <a:r>
              <a:rPr lang="en-GB" sz="1800" dirty="0"/>
              <a:t>that all profiles in these scenarios are Compensator specific unless indicated otherwise. The prefixes COMP and RTA/ELPL have been omitted due to space restrictions.  For example, </a:t>
            </a:r>
            <a:r>
              <a:rPr lang="en-GB" sz="1800" i="1" dirty="0"/>
              <a:t>COMP RTA Branch Claim Handler</a:t>
            </a:r>
            <a:r>
              <a:rPr lang="en-GB" sz="1800" dirty="0"/>
              <a:t> is abbreviated to </a:t>
            </a:r>
            <a:r>
              <a:rPr lang="en-GB" sz="1800" i="1" dirty="0"/>
              <a:t>Branch Claim Handler.</a:t>
            </a:r>
          </a:p>
        </p:txBody>
      </p:sp>
    </p:spTree>
    <p:extLst>
      <p:ext uri="{BB962C8B-B14F-4D97-AF65-F5344CB8AC3E}">
        <p14:creationId xmlns:p14="http://schemas.microsoft.com/office/powerpoint/2010/main" val="1792281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28"/>
          <p:cNvSpPr txBox="1">
            <a:spLocks noChangeArrowheads="1"/>
          </p:cNvSpPr>
          <p:nvPr/>
        </p:nvSpPr>
        <p:spPr bwMode="auto">
          <a:xfrm>
            <a:off x="323849" y="3500586"/>
            <a:ext cx="857250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t>Claim Handlers</a:t>
            </a:r>
          </a:p>
          <a:p>
            <a:pPr marL="228600" indent="-228600">
              <a:spcBef>
                <a:spcPct val="50000"/>
              </a:spcBef>
              <a:buFont typeface="Arial" pitchFamily="34" charset="0"/>
              <a:buChar char="•"/>
              <a:defRPr/>
            </a:pPr>
            <a:r>
              <a:rPr lang="en-GB" altLang="it-IT" sz="1200" dirty="0"/>
              <a:t>“Claim Handler 1”, “2” and “3” can search for and view the claim because their profiles are not branch restricted, but cannot work on it because it has been specifically allocated to “</a:t>
            </a:r>
            <a:r>
              <a:rPr lang="en-GB" altLang="it-IT" sz="1200" b="1" dirty="0"/>
              <a:t>Branch</a:t>
            </a:r>
            <a:r>
              <a:rPr lang="en-GB" altLang="it-IT" sz="1200" dirty="0"/>
              <a:t> Claim Handler 1a”.</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2a” can search for and view the claim having previously worked on it. </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1a” can search for, view, see the claim in their Worklist and work on it because the claim has been specifically allocated to this user by “Team Leader 2”</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1b” can search for and view the claim but cannot work on it, because the claim is specifically allocated to “</a:t>
            </a:r>
            <a:r>
              <a:rPr lang="en-GB" altLang="it-IT" sz="1200" b="1" dirty="0"/>
              <a:t>Branch</a:t>
            </a:r>
            <a:r>
              <a:rPr lang="en-GB" altLang="it-IT" sz="1200" dirty="0"/>
              <a:t> Claim Handler 1a”.</a:t>
            </a:r>
          </a:p>
          <a:p>
            <a:pPr marL="228600" indent="-228600">
              <a:spcBef>
                <a:spcPct val="50000"/>
              </a:spcBef>
              <a:buFont typeface="Arial" pitchFamily="34" charset="0"/>
              <a:buChar char="•"/>
              <a:defRPr/>
            </a:pPr>
            <a:r>
              <a:rPr lang="en-GB" altLang="it-IT" sz="1200" dirty="0"/>
              <a:t>“</a:t>
            </a:r>
            <a:r>
              <a:rPr lang="en-GB" altLang="it-IT" sz="1200" b="1" dirty="0"/>
              <a:t>Branch</a:t>
            </a:r>
            <a:r>
              <a:rPr lang="en-GB" altLang="it-IT" sz="1200" dirty="0"/>
              <a:t> Claim Handler 2b” and “</a:t>
            </a:r>
            <a:r>
              <a:rPr lang="en-GB" altLang="it-IT" sz="1200" b="1" dirty="0"/>
              <a:t>Branch</a:t>
            </a:r>
            <a:r>
              <a:rPr lang="en-GB" altLang="it-IT" sz="1200" dirty="0"/>
              <a:t> Claim Handler 3” cannot search for, view or work on the claim because it is allocated to Branch 1 and their profiles are branch restricted and assigned to Branch 2 and 3 respectively, and they have not previously worked on it.</a:t>
            </a:r>
          </a:p>
        </p:txBody>
      </p:sp>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21</a:t>
            </a:fld>
            <a:endParaRPr lang="en-US" dirty="0">
              <a:solidFill>
                <a:schemeClr val="bg1"/>
              </a:solidFill>
            </a:endParaRPr>
          </a:p>
        </p:txBody>
      </p:sp>
      <p:sp>
        <p:nvSpPr>
          <p:cNvPr id="38" name="Rectangle 37"/>
          <p:cNvSpPr/>
          <p:nvPr/>
        </p:nvSpPr>
        <p:spPr>
          <a:xfrm>
            <a:off x="323849" y="663059"/>
            <a:ext cx="1287532" cy="369332"/>
          </a:xfrm>
          <a:prstGeom prst="rect">
            <a:avLst/>
          </a:prstGeom>
        </p:spPr>
        <p:txBody>
          <a:bodyPr wrap="none">
            <a:spAutoFit/>
          </a:bodyPr>
          <a:lstStyle/>
          <a:p>
            <a:r>
              <a:rPr lang="en-GB" dirty="0">
                <a:solidFill>
                  <a:srgbClr val="196DB2"/>
                </a:solidFill>
              </a:rPr>
              <a:t>Scenario 5</a:t>
            </a:r>
          </a:p>
        </p:txBody>
      </p:sp>
      <p:sp>
        <p:nvSpPr>
          <p:cNvPr id="93" name="Rectangle 92"/>
          <p:cNvSpPr>
            <a:spLocks noChangeArrowheads="1"/>
          </p:cNvSpPr>
          <p:nvPr/>
        </p:nvSpPr>
        <p:spPr bwMode="auto">
          <a:xfrm>
            <a:off x="472654" y="102047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CR1</a:t>
            </a:r>
          </a:p>
        </p:txBody>
      </p:sp>
      <p:sp>
        <p:nvSpPr>
          <p:cNvPr id="94" name="Rectangle 8"/>
          <p:cNvSpPr>
            <a:spLocks noChangeArrowheads="1"/>
          </p:cNvSpPr>
          <p:nvPr/>
        </p:nvSpPr>
        <p:spPr bwMode="auto">
          <a:xfrm>
            <a:off x="472654"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Branch1</a:t>
            </a:r>
          </a:p>
        </p:txBody>
      </p:sp>
      <p:cxnSp>
        <p:nvCxnSpPr>
          <p:cNvPr id="96" name="AutoShape 10"/>
          <p:cNvCxnSpPr>
            <a:cxnSpLocks noChangeShapeType="1"/>
            <a:stCxn id="93" idx="2"/>
            <a:endCxn id="94" idx="0"/>
          </p:cNvCxnSpPr>
          <p:nvPr/>
        </p:nvCxnSpPr>
        <p:spPr bwMode="auto">
          <a:xfrm>
            <a:off x="1084635" y="1307807"/>
            <a:ext cx="0" cy="18492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Rectangle 5"/>
          <p:cNvSpPr>
            <a:spLocks noChangeArrowheads="1"/>
          </p:cNvSpPr>
          <p:nvPr/>
        </p:nvSpPr>
        <p:spPr bwMode="auto">
          <a:xfrm>
            <a:off x="3957684" y="1019676"/>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E78332"/>
                </a:solidFill>
              </a:rPr>
              <a:t>Compensator</a:t>
            </a:r>
          </a:p>
        </p:txBody>
      </p:sp>
      <p:sp>
        <p:nvSpPr>
          <p:cNvPr id="98" name="Rectangle 6"/>
          <p:cNvSpPr>
            <a:spLocks noChangeArrowheads="1"/>
          </p:cNvSpPr>
          <p:nvPr/>
        </p:nvSpPr>
        <p:spPr bwMode="auto">
          <a:xfrm>
            <a:off x="346515" y="2394403"/>
            <a:ext cx="2844106"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1 (Central Point)</a:t>
            </a:r>
          </a:p>
        </p:txBody>
      </p:sp>
      <p:cxnSp>
        <p:nvCxnSpPr>
          <p:cNvPr id="103" name="Elbow Connector 102"/>
          <p:cNvCxnSpPr>
            <a:cxnSpLocks/>
            <a:stCxn id="97" idx="2"/>
            <a:endCxn id="98" idx="0"/>
          </p:cNvCxnSpPr>
          <p:nvPr/>
        </p:nvCxnSpPr>
        <p:spPr>
          <a:xfrm rot="5400000">
            <a:off x="2742870" y="334300"/>
            <a:ext cx="1085802" cy="303440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cxnSpLocks/>
          </p:cNvCxnSpPr>
          <p:nvPr/>
        </p:nvCxnSpPr>
        <p:spPr>
          <a:xfrm rot="16200000" flipH="1">
            <a:off x="4634015" y="1927763"/>
            <a:ext cx="337918" cy="3"/>
          </a:xfrm>
          <a:prstGeom prst="bentConnector3">
            <a:avLst>
              <a:gd name="adj1" fmla="val 27964"/>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cxnSpLocks/>
            <a:stCxn id="114" idx="1"/>
            <a:endCxn id="93" idx="3"/>
          </p:cNvCxnSpPr>
          <p:nvPr/>
        </p:nvCxnSpPr>
        <p:spPr>
          <a:xfrm rot="10800000">
            <a:off x="1696617" y="1164140"/>
            <a:ext cx="1677333" cy="1057079"/>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cxnSpLocks/>
          </p:cNvCxnSpPr>
          <p:nvPr/>
        </p:nvCxnSpPr>
        <p:spPr>
          <a:xfrm rot="10800000" flipV="1">
            <a:off x="2128944" y="3119105"/>
            <a:ext cx="1535716" cy="566433"/>
          </a:xfrm>
          <a:prstGeom prst="bentConnector3">
            <a:avLst>
              <a:gd name="adj1" fmla="val -280"/>
            </a:avLst>
          </a:prstGeom>
          <a:ln>
            <a:solidFill>
              <a:srgbClr val="E7833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cxnSpLocks/>
            <a:stCxn id="48" idx="2"/>
          </p:cNvCxnSpPr>
          <p:nvPr/>
        </p:nvCxnSpPr>
        <p:spPr>
          <a:xfrm>
            <a:off x="2131009" y="3342019"/>
            <a:ext cx="0" cy="343520"/>
          </a:xfrm>
          <a:prstGeom prst="line">
            <a:avLst/>
          </a:prstGeom>
          <a:ln>
            <a:solidFill>
              <a:srgbClr val="E78332"/>
            </a:solidFill>
            <a:headEnd type="arrow"/>
          </a:ln>
        </p:spPr>
        <p:style>
          <a:lnRef idx="1">
            <a:schemeClr val="accent1"/>
          </a:lnRef>
          <a:fillRef idx="0">
            <a:schemeClr val="accent1"/>
          </a:fillRef>
          <a:effectRef idx="0">
            <a:schemeClr val="accent1"/>
          </a:effectRef>
          <a:fontRef idx="minor">
            <a:schemeClr val="tx1"/>
          </a:fontRef>
        </p:style>
      </p:cxnSp>
      <p:sp>
        <p:nvSpPr>
          <p:cNvPr id="113" name="Rectangle 6"/>
          <p:cNvSpPr>
            <a:spLocks noChangeArrowheads="1"/>
          </p:cNvSpPr>
          <p:nvPr/>
        </p:nvSpPr>
        <p:spPr bwMode="auto">
          <a:xfrm>
            <a:off x="6570955" y="2394403"/>
            <a:ext cx="2254838"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3 (Handling Point)</a:t>
            </a:r>
          </a:p>
        </p:txBody>
      </p:sp>
      <p:sp>
        <p:nvSpPr>
          <p:cNvPr id="114" name="Rectangle 6"/>
          <p:cNvSpPr>
            <a:spLocks noChangeArrowheads="1"/>
          </p:cNvSpPr>
          <p:nvPr/>
        </p:nvSpPr>
        <p:spPr bwMode="auto">
          <a:xfrm>
            <a:off x="3373949" y="2076755"/>
            <a:ext cx="2895402"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2 (Handling Point)</a:t>
            </a:r>
          </a:p>
        </p:txBody>
      </p:sp>
      <p:cxnSp>
        <p:nvCxnSpPr>
          <p:cNvPr id="115" name="Elbow Connector 114"/>
          <p:cNvCxnSpPr>
            <a:stCxn id="97" idx="2"/>
            <a:endCxn id="113" idx="0"/>
          </p:cNvCxnSpPr>
          <p:nvPr/>
        </p:nvCxnSpPr>
        <p:spPr>
          <a:xfrm rot="16200000" flipH="1">
            <a:off x="5707772" y="403801"/>
            <a:ext cx="1085802" cy="2895401"/>
          </a:xfrm>
          <a:prstGeom prst="bentConnector3">
            <a:avLst>
              <a:gd name="adj1" fmla="val 49969"/>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120" name="Flowchart: Document 119"/>
          <p:cNvSpPr/>
          <p:nvPr/>
        </p:nvSpPr>
        <p:spPr>
          <a:xfrm>
            <a:off x="2247899" y="1372953"/>
            <a:ext cx="657225" cy="35948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E78332"/>
                </a:solidFill>
                <a:latin typeface="Arial" pitchFamily="34" charset="0"/>
                <a:cs typeface="Arial" pitchFamily="34" charset="0"/>
              </a:rPr>
              <a:t>Claim</a:t>
            </a:r>
          </a:p>
        </p:txBody>
      </p:sp>
      <p:sp>
        <p:nvSpPr>
          <p:cNvPr id="33" name="Flowchart: Document 32"/>
          <p:cNvSpPr/>
          <p:nvPr/>
        </p:nvSpPr>
        <p:spPr>
          <a:xfrm>
            <a:off x="3386848" y="3290565"/>
            <a:ext cx="657225" cy="35948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E78332"/>
                </a:solidFill>
                <a:latin typeface="Arial" pitchFamily="34" charset="0"/>
                <a:cs typeface="Arial" pitchFamily="34" charset="0"/>
              </a:rPr>
              <a:t>Claim</a:t>
            </a:r>
          </a:p>
        </p:txBody>
      </p:sp>
      <p:grpSp>
        <p:nvGrpSpPr>
          <p:cNvPr id="46" name="Group 45">
            <a:extLst>
              <a:ext uri="{FF2B5EF4-FFF2-40B4-BE49-F238E27FC236}">
                <a16:creationId xmlns:a16="http://schemas.microsoft.com/office/drawing/2014/main" id="{C1600119-CA4C-4457-8573-BD4A2D085713}"/>
              </a:ext>
            </a:extLst>
          </p:cNvPr>
          <p:cNvGrpSpPr/>
          <p:nvPr/>
        </p:nvGrpSpPr>
        <p:grpSpPr>
          <a:xfrm>
            <a:off x="1639932" y="2758249"/>
            <a:ext cx="982153" cy="583770"/>
            <a:chOff x="9293947" y="3450570"/>
            <a:chExt cx="982153" cy="583770"/>
          </a:xfrm>
        </p:grpSpPr>
        <p:sp>
          <p:nvSpPr>
            <p:cNvPr id="48" name="TextBox 47">
              <a:extLst>
                <a:ext uri="{FF2B5EF4-FFF2-40B4-BE49-F238E27FC236}">
                  <a16:creationId xmlns:a16="http://schemas.microsoft.com/office/drawing/2014/main" id="{2E3D3773-45D4-40EA-8274-CBBE92169CE1}"/>
                </a:ext>
              </a:extLst>
            </p:cNvPr>
            <p:cNvSpPr txBox="1"/>
            <p:nvPr/>
          </p:nvSpPr>
          <p:spPr>
            <a:xfrm>
              <a:off x="9293947" y="3634230"/>
              <a:ext cx="982153" cy="400110"/>
            </a:xfrm>
            <a:prstGeom prst="rect">
              <a:avLst/>
            </a:prstGeom>
            <a:noFill/>
          </p:spPr>
          <p:txBody>
            <a:bodyPr wrap="square" rtlCol="0">
              <a:spAutoFit/>
            </a:bodyPr>
            <a:lstStyle/>
            <a:p>
              <a:pPr algn="ctr"/>
              <a:r>
                <a:rPr lang="en-GB" sz="1000" b="1" dirty="0"/>
                <a:t>Branch</a:t>
              </a:r>
              <a:r>
                <a:rPr lang="en-GB" sz="1000" dirty="0"/>
                <a:t> Claim Handler 1a</a:t>
              </a:r>
            </a:p>
          </p:txBody>
        </p:sp>
        <p:pic>
          <p:nvPicPr>
            <p:cNvPr id="49" name="Picture 48">
              <a:extLst>
                <a:ext uri="{FF2B5EF4-FFF2-40B4-BE49-F238E27FC236}">
                  <a16:creationId xmlns:a16="http://schemas.microsoft.com/office/drawing/2014/main" id="{09F917EF-8749-4DA3-9CCF-93B023ED6005}"/>
                </a:ext>
              </a:extLst>
            </p:cNvPr>
            <p:cNvPicPr>
              <a:picLocks noChangeAspect="1"/>
            </p:cNvPicPr>
            <p:nvPr/>
          </p:nvPicPr>
          <p:blipFill>
            <a:blip r:embed="rId3"/>
            <a:stretch>
              <a:fillRect/>
            </a:stretch>
          </p:blipFill>
          <p:spPr>
            <a:xfrm>
              <a:off x="9670707" y="3450570"/>
              <a:ext cx="228632" cy="228632"/>
            </a:xfrm>
            <a:prstGeom prst="rect">
              <a:avLst/>
            </a:prstGeom>
          </p:spPr>
        </p:pic>
      </p:grpSp>
      <p:grpSp>
        <p:nvGrpSpPr>
          <p:cNvPr id="7" name="Group 6">
            <a:extLst>
              <a:ext uri="{FF2B5EF4-FFF2-40B4-BE49-F238E27FC236}">
                <a16:creationId xmlns:a16="http://schemas.microsoft.com/office/drawing/2014/main" id="{82ECA17D-B027-4C8D-B174-C7B1E0FE9248}"/>
              </a:ext>
            </a:extLst>
          </p:cNvPr>
          <p:cNvGrpSpPr/>
          <p:nvPr/>
        </p:nvGrpSpPr>
        <p:grpSpPr>
          <a:xfrm>
            <a:off x="8012190" y="2758249"/>
            <a:ext cx="982153" cy="591349"/>
            <a:chOff x="8012190" y="2862181"/>
            <a:chExt cx="982153" cy="591349"/>
          </a:xfrm>
        </p:grpSpPr>
        <p:sp>
          <p:nvSpPr>
            <p:cNvPr id="51" name="TextBox 50">
              <a:extLst>
                <a:ext uri="{FF2B5EF4-FFF2-40B4-BE49-F238E27FC236}">
                  <a16:creationId xmlns:a16="http://schemas.microsoft.com/office/drawing/2014/main" id="{B14283D7-03BD-491B-85D2-D70A0A52D8EB}"/>
                </a:ext>
              </a:extLst>
            </p:cNvPr>
            <p:cNvSpPr txBox="1"/>
            <p:nvPr/>
          </p:nvSpPr>
          <p:spPr>
            <a:xfrm>
              <a:off x="8012190" y="3053420"/>
              <a:ext cx="982153" cy="400110"/>
            </a:xfrm>
            <a:prstGeom prst="rect">
              <a:avLst/>
            </a:prstGeom>
            <a:noFill/>
          </p:spPr>
          <p:txBody>
            <a:bodyPr wrap="square" rtlCol="0">
              <a:spAutoFit/>
            </a:bodyPr>
            <a:lstStyle/>
            <a:p>
              <a:pPr algn="ctr"/>
              <a:r>
                <a:rPr lang="en-GB" sz="1000" b="1" dirty="0"/>
                <a:t>Branch</a:t>
              </a:r>
              <a:r>
                <a:rPr lang="en-GB" sz="1000" dirty="0"/>
                <a:t> Claim Handler 3</a:t>
              </a:r>
            </a:p>
          </p:txBody>
        </p:sp>
        <p:pic>
          <p:nvPicPr>
            <p:cNvPr id="52" name="Picture 51">
              <a:extLst>
                <a:ext uri="{FF2B5EF4-FFF2-40B4-BE49-F238E27FC236}">
                  <a16:creationId xmlns:a16="http://schemas.microsoft.com/office/drawing/2014/main" id="{A9F03EE2-9D72-4C20-9795-01101D300709}"/>
                </a:ext>
              </a:extLst>
            </p:cNvPr>
            <p:cNvPicPr>
              <a:picLocks noChangeAspect="1"/>
            </p:cNvPicPr>
            <p:nvPr/>
          </p:nvPicPr>
          <p:blipFill>
            <a:blip r:embed="rId4"/>
            <a:stretch>
              <a:fillRect/>
            </a:stretch>
          </p:blipFill>
          <p:spPr>
            <a:xfrm>
              <a:off x="8389993" y="2862181"/>
              <a:ext cx="206227" cy="206227"/>
            </a:xfrm>
            <a:prstGeom prst="rect">
              <a:avLst/>
            </a:prstGeom>
          </p:spPr>
        </p:pic>
      </p:grpSp>
      <p:grpSp>
        <p:nvGrpSpPr>
          <p:cNvPr id="56" name="Group 55">
            <a:extLst>
              <a:ext uri="{FF2B5EF4-FFF2-40B4-BE49-F238E27FC236}">
                <a16:creationId xmlns:a16="http://schemas.microsoft.com/office/drawing/2014/main" id="{EAD47A97-CF71-4870-A8D6-8BDF0A13E06F}"/>
              </a:ext>
            </a:extLst>
          </p:cNvPr>
          <p:cNvGrpSpPr/>
          <p:nvPr/>
        </p:nvGrpSpPr>
        <p:grpSpPr>
          <a:xfrm>
            <a:off x="475000" y="1851501"/>
            <a:ext cx="1219270" cy="459057"/>
            <a:chOff x="9225211" y="2781647"/>
            <a:chExt cx="1219270" cy="459057"/>
          </a:xfrm>
        </p:grpSpPr>
        <p:pic>
          <p:nvPicPr>
            <p:cNvPr id="57" name="Picture 56">
              <a:extLst>
                <a:ext uri="{FF2B5EF4-FFF2-40B4-BE49-F238E27FC236}">
                  <a16:creationId xmlns:a16="http://schemas.microsoft.com/office/drawing/2014/main" id="{D7B69738-056C-4DC7-B6DF-5EE41723939A}"/>
                </a:ext>
              </a:extLst>
            </p:cNvPr>
            <p:cNvPicPr>
              <a:picLocks noChangeAspect="1"/>
            </p:cNvPicPr>
            <p:nvPr/>
          </p:nvPicPr>
          <p:blipFill>
            <a:blip r:embed="rId5"/>
            <a:stretch>
              <a:fillRect/>
            </a:stretch>
          </p:blipFill>
          <p:spPr>
            <a:xfrm>
              <a:off x="9720530" y="2781647"/>
              <a:ext cx="228632" cy="228632"/>
            </a:xfrm>
            <a:prstGeom prst="rect">
              <a:avLst/>
            </a:prstGeom>
          </p:spPr>
        </p:pic>
        <p:sp>
          <p:nvSpPr>
            <p:cNvPr id="58" name="TextBox 57">
              <a:extLst>
                <a:ext uri="{FF2B5EF4-FFF2-40B4-BE49-F238E27FC236}">
                  <a16:creationId xmlns:a16="http://schemas.microsoft.com/office/drawing/2014/main" id="{6FC4B0C2-5CE7-4F09-AD08-4FDD81F27C19}"/>
                </a:ext>
              </a:extLst>
            </p:cNvPr>
            <p:cNvSpPr txBox="1"/>
            <p:nvPr/>
          </p:nvSpPr>
          <p:spPr>
            <a:xfrm>
              <a:off x="9225211" y="2994483"/>
              <a:ext cx="1219270" cy="246221"/>
            </a:xfrm>
            <a:prstGeom prst="rect">
              <a:avLst/>
            </a:prstGeom>
            <a:noFill/>
          </p:spPr>
          <p:txBody>
            <a:bodyPr wrap="square" rtlCol="0">
              <a:spAutoFit/>
            </a:bodyPr>
            <a:lstStyle/>
            <a:p>
              <a:pPr algn="ctr"/>
              <a:r>
                <a:rPr lang="en-GB" sz="1000" dirty="0"/>
                <a:t>CR Claim Handler</a:t>
              </a:r>
            </a:p>
          </p:txBody>
        </p:sp>
      </p:grpSp>
      <p:grpSp>
        <p:nvGrpSpPr>
          <p:cNvPr id="2" name="Group 1">
            <a:extLst>
              <a:ext uri="{FF2B5EF4-FFF2-40B4-BE49-F238E27FC236}">
                <a16:creationId xmlns:a16="http://schemas.microsoft.com/office/drawing/2014/main" id="{A12E364D-BF13-40F2-9C26-F886C7049AB1}"/>
              </a:ext>
            </a:extLst>
          </p:cNvPr>
          <p:cNvGrpSpPr/>
          <p:nvPr/>
        </p:nvGrpSpPr>
        <p:grpSpPr>
          <a:xfrm>
            <a:off x="1011070" y="2758249"/>
            <a:ext cx="905111" cy="612946"/>
            <a:chOff x="-2083671" y="2695235"/>
            <a:chExt cx="905111" cy="612946"/>
          </a:xfrm>
        </p:grpSpPr>
        <p:pic>
          <p:nvPicPr>
            <p:cNvPr id="63" name="Picture 62">
              <a:extLst>
                <a:ext uri="{FF2B5EF4-FFF2-40B4-BE49-F238E27FC236}">
                  <a16:creationId xmlns:a16="http://schemas.microsoft.com/office/drawing/2014/main" id="{6F8F9D4E-ADF8-4EE2-9F05-7D2DE4460C1D}"/>
                </a:ext>
              </a:extLst>
            </p:cNvPr>
            <p:cNvPicPr>
              <a:picLocks noChangeAspect="1"/>
            </p:cNvPicPr>
            <p:nvPr/>
          </p:nvPicPr>
          <p:blipFill>
            <a:blip r:embed="rId5"/>
            <a:stretch>
              <a:fillRect/>
            </a:stretch>
          </p:blipFill>
          <p:spPr>
            <a:xfrm>
              <a:off x="-1745432" y="2695235"/>
              <a:ext cx="228632" cy="228632"/>
            </a:xfrm>
            <a:prstGeom prst="rect">
              <a:avLst/>
            </a:prstGeom>
          </p:spPr>
        </p:pic>
        <p:sp>
          <p:nvSpPr>
            <p:cNvPr id="64" name="TextBox 63">
              <a:extLst>
                <a:ext uri="{FF2B5EF4-FFF2-40B4-BE49-F238E27FC236}">
                  <a16:creationId xmlns:a16="http://schemas.microsoft.com/office/drawing/2014/main" id="{22CC4237-6DB1-4A02-9AAA-9A19F88C8685}"/>
                </a:ext>
              </a:extLst>
            </p:cNvPr>
            <p:cNvSpPr txBox="1"/>
            <p:nvPr/>
          </p:nvSpPr>
          <p:spPr>
            <a:xfrm>
              <a:off x="-2083671" y="2908071"/>
              <a:ext cx="905111" cy="400110"/>
            </a:xfrm>
            <a:prstGeom prst="rect">
              <a:avLst/>
            </a:prstGeom>
            <a:noFill/>
          </p:spPr>
          <p:txBody>
            <a:bodyPr wrap="square" rtlCol="0">
              <a:spAutoFit/>
            </a:bodyPr>
            <a:lstStyle/>
            <a:p>
              <a:pPr algn="ctr"/>
              <a:r>
                <a:rPr lang="en-GB" sz="1000" dirty="0"/>
                <a:t>Claim Handler 1</a:t>
              </a:r>
            </a:p>
          </p:txBody>
        </p:sp>
      </p:grpSp>
      <p:grpSp>
        <p:nvGrpSpPr>
          <p:cNvPr id="3" name="Group 2">
            <a:extLst>
              <a:ext uri="{FF2B5EF4-FFF2-40B4-BE49-F238E27FC236}">
                <a16:creationId xmlns:a16="http://schemas.microsoft.com/office/drawing/2014/main" id="{66451508-71C7-4E31-9573-ACE79F8DC925}"/>
              </a:ext>
            </a:extLst>
          </p:cNvPr>
          <p:cNvGrpSpPr/>
          <p:nvPr/>
        </p:nvGrpSpPr>
        <p:grpSpPr>
          <a:xfrm>
            <a:off x="2379822" y="2758249"/>
            <a:ext cx="1219270" cy="612946"/>
            <a:chOff x="-2078343" y="3641797"/>
            <a:chExt cx="1219270" cy="612946"/>
          </a:xfrm>
        </p:grpSpPr>
        <p:pic>
          <p:nvPicPr>
            <p:cNvPr id="66" name="Picture 65">
              <a:extLst>
                <a:ext uri="{FF2B5EF4-FFF2-40B4-BE49-F238E27FC236}">
                  <a16:creationId xmlns:a16="http://schemas.microsoft.com/office/drawing/2014/main" id="{27FF1FE0-F3F8-4F43-AB60-94440C9C75CB}"/>
                </a:ext>
              </a:extLst>
            </p:cNvPr>
            <p:cNvPicPr>
              <a:picLocks noChangeAspect="1"/>
            </p:cNvPicPr>
            <p:nvPr/>
          </p:nvPicPr>
          <p:blipFill>
            <a:blip r:embed="rId5"/>
            <a:stretch>
              <a:fillRect/>
            </a:stretch>
          </p:blipFill>
          <p:spPr>
            <a:xfrm>
              <a:off x="-1583024" y="3641797"/>
              <a:ext cx="228632" cy="228632"/>
            </a:xfrm>
            <a:prstGeom prst="rect">
              <a:avLst/>
            </a:prstGeom>
          </p:spPr>
        </p:pic>
        <p:sp>
          <p:nvSpPr>
            <p:cNvPr id="67" name="TextBox 66">
              <a:extLst>
                <a:ext uri="{FF2B5EF4-FFF2-40B4-BE49-F238E27FC236}">
                  <a16:creationId xmlns:a16="http://schemas.microsoft.com/office/drawing/2014/main" id="{85C6D3BB-DB40-4205-9882-892973234F99}"/>
                </a:ext>
              </a:extLst>
            </p:cNvPr>
            <p:cNvSpPr txBox="1"/>
            <p:nvPr/>
          </p:nvSpPr>
          <p:spPr>
            <a:xfrm>
              <a:off x="-2078343" y="3854633"/>
              <a:ext cx="1219270" cy="400110"/>
            </a:xfrm>
            <a:prstGeom prst="rect">
              <a:avLst/>
            </a:prstGeom>
            <a:noFill/>
          </p:spPr>
          <p:txBody>
            <a:bodyPr wrap="square" rtlCol="0">
              <a:spAutoFit/>
            </a:bodyPr>
            <a:lstStyle/>
            <a:p>
              <a:pPr algn="ctr"/>
              <a:r>
                <a:rPr lang="en-GB" sz="1000" b="1" dirty="0"/>
                <a:t>Branch</a:t>
              </a:r>
              <a:r>
                <a:rPr lang="en-GB" sz="1000" dirty="0"/>
                <a:t> Claim Handler 1b</a:t>
              </a:r>
            </a:p>
          </p:txBody>
        </p:sp>
      </p:grpSp>
      <p:grpSp>
        <p:nvGrpSpPr>
          <p:cNvPr id="5" name="Group 4">
            <a:extLst>
              <a:ext uri="{FF2B5EF4-FFF2-40B4-BE49-F238E27FC236}">
                <a16:creationId xmlns:a16="http://schemas.microsoft.com/office/drawing/2014/main" id="{810B60FC-43A3-4500-8DD1-09370771A037}"/>
              </a:ext>
            </a:extLst>
          </p:cNvPr>
          <p:cNvGrpSpPr/>
          <p:nvPr/>
        </p:nvGrpSpPr>
        <p:grpSpPr>
          <a:xfrm>
            <a:off x="4010365" y="2405794"/>
            <a:ext cx="844127" cy="612946"/>
            <a:chOff x="-2192659" y="4504501"/>
            <a:chExt cx="844127" cy="612946"/>
          </a:xfrm>
        </p:grpSpPr>
        <p:pic>
          <p:nvPicPr>
            <p:cNvPr id="69" name="Picture 68">
              <a:extLst>
                <a:ext uri="{FF2B5EF4-FFF2-40B4-BE49-F238E27FC236}">
                  <a16:creationId xmlns:a16="http://schemas.microsoft.com/office/drawing/2014/main" id="{4BF587F4-1CD7-4862-A8BC-6BCD5A01B19A}"/>
                </a:ext>
              </a:extLst>
            </p:cNvPr>
            <p:cNvPicPr>
              <a:picLocks noChangeAspect="1"/>
            </p:cNvPicPr>
            <p:nvPr/>
          </p:nvPicPr>
          <p:blipFill>
            <a:blip r:embed="rId5"/>
            <a:stretch>
              <a:fillRect/>
            </a:stretch>
          </p:blipFill>
          <p:spPr>
            <a:xfrm>
              <a:off x="-1884912" y="4504501"/>
              <a:ext cx="228632" cy="228632"/>
            </a:xfrm>
            <a:prstGeom prst="rect">
              <a:avLst/>
            </a:prstGeom>
          </p:spPr>
        </p:pic>
        <p:sp>
          <p:nvSpPr>
            <p:cNvPr id="70" name="TextBox 69">
              <a:extLst>
                <a:ext uri="{FF2B5EF4-FFF2-40B4-BE49-F238E27FC236}">
                  <a16:creationId xmlns:a16="http://schemas.microsoft.com/office/drawing/2014/main" id="{E0A8439C-FF37-4D29-8616-DE12B7D2F51C}"/>
                </a:ext>
              </a:extLst>
            </p:cNvPr>
            <p:cNvSpPr txBox="1"/>
            <p:nvPr/>
          </p:nvSpPr>
          <p:spPr>
            <a:xfrm>
              <a:off x="-2192659" y="4717337"/>
              <a:ext cx="844127" cy="400110"/>
            </a:xfrm>
            <a:prstGeom prst="rect">
              <a:avLst/>
            </a:prstGeom>
            <a:noFill/>
          </p:spPr>
          <p:txBody>
            <a:bodyPr wrap="square" rtlCol="0">
              <a:spAutoFit/>
            </a:bodyPr>
            <a:lstStyle/>
            <a:p>
              <a:pPr algn="ctr"/>
              <a:r>
                <a:rPr lang="en-GB" sz="1000" dirty="0"/>
                <a:t>Claim Handler 2</a:t>
              </a:r>
            </a:p>
          </p:txBody>
        </p:sp>
      </p:grpSp>
      <p:grpSp>
        <p:nvGrpSpPr>
          <p:cNvPr id="71" name="Group 70">
            <a:extLst>
              <a:ext uri="{FF2B5EF4-FFF2-40B4-BE49-F238E27FC236}">
                <a16:creationId xmlns:a16="http://schemas.microsoft.com/office/drawing/2014/main" id="{D959CE0C-3250-48EA-8DB5-5142966B671B}"/>
              </a:ext>
            </a:extLst>
          </p:cNvPr>
          <p:cNvGrpSpPr/>
          <p:nvPr/>
        </p:nvGrpSpPr>
        <p:grpSpPr>
          <a:xfrm>
            <a:off x="4557918" y="2405794"/>
            <a:ext cx="1219270" cy="612946"/>
            <a:chOff x="9225211" y="2781647"/>
            <a:chExt cx="1219270" cy="612946"/>
          </a:xfrm>
        </p:grpSpPr>
        <p:pic>
          <p:nvPicPr>
            <p:cNvPr id="72" name="Picture 71">
              <a:extLst>
                <a:ext uri="{FF2B5EF4-FFF2-40B4-BE49-F238E27FC236}">
                  <a16:creationId xmlns:a16="http://schemas.microsoft.com/office/drawing/2014/main" id="{AA8A25C7-F3D9-45A5-96B1-DAA10622602C}"/>
                </a:ext>
              </a:extLst>
            </p:cNvPr>
            <p:cNvPicPr>
              <a:picLocks noChangeAspect="1"/>
            </p:cNvPicPr>
            <p:nvPr/>
          </p:nvPicPr>
          <p:blipFill>
            <a:blip r:embed="rId5"/>
            <a:stretch>
              <a:fillRect/>
            </a:stretch>
          </p:blipFill>
          <p:spPr>
            <a:xfrm>
              <a:off x="9720530" y="2781647"/>
              <a:ext cx="228632" cy="228632"/>
            </a:xfrm>
            <a:prstGeom prst="rect">
              <a:avLst/>
            </a:prstGeom>
          </p:spPr>
        </p:pic>
        <p:sp>
          <p:nvSpPr>
            <p:cNvPr id="73" name="TextBox 72">
              <a:extLst>
                <a:ext uri="{FF2B5EF4-FFF2-40B4-BE49-F238E27FC236}">
                  <a16:creationId xmlns:a16="http://schemas.microsoft.com/office/drawing/2014/main" id="{A473D49F-3635-4ECD-9E70-5FD5A1F65FC9}"/>
                </a:ext>
              </a:extLst>
            </p:cNvPr>
            <p:cNvSpPr txBox="1"/>
            <p:nvPr/>
          </p:nvSpPr>
          <p:spPr>
            <a:xfrm>
              <a:off x="9225211" y="2994483"/>
              <a:ext cx="1219270" cy="400110"/>
            </a:xfrm>
            <a:prstGeom prst="rect">
              <a:avLst/>
            </a:prstGeom>
            <a:noFill/>
          </p:spPr>
          <p:txBody>
            <a:bodyPr wrap="square" rtlCol="0">
              <a:spAutoFit/>
            </a:bodyPr>
            <a:lstStyle/>
            <a:p>
              <a:pPr algn="ctr"/>
              <a:r>
                <a:rPr lang="en-GB" sz="1000" b="1" dirty="0"/>
                <a:t>Branch</a:t>
              </a:r>
              <a:r>
                <a:rPr lang="en-GB" sz="1000" dirty="0"/>
                <a:t> Claim Handler 2a</a:t>
              </a:r>
            </a:p>
          </p:txBody>
        </p:sp>
      </p:grpSp>
      <p:grpSp>
        <p:nvGrpSpPr>
          <p:cNvPr id="77" name="Group 76">
            <a:extLst>
              <a:ext uri="{FF2B5EF4-FFF2-40B4-BE49-F238E27FC236}">
                <a16:creationId xmlns:a16="http://schemas.microsoft.com/office/drawing/2014/main" id="{4CA82F1E-4537-48E5-B15E-9648E8FCAA35}"/>
              </a:ext>
            </a:extLst>
          </p:cNvPr>
          <p:cNvGrpSpPr/>
          <p:nvPr/>
        </p:nvGrpSpPr>
        <p:grpSpPr>
          <a:xfrm>
            <a:off x="7310583" y="2758249"/>
            <a:ext cx="844127" cy="612946"/>
            <a:chOff x="-2192659" y="4504501"/>
            <a:chExt cx="844127" cy="612946"/>
          </a:xfrm>
        </p:grpSpPr>
        <p:pic>
          <p:nvPicPr>
            <p:cNvPr id="78" name="Picture 77">
              <a:extLst>
                <a:ext uri="{FF2B5EF4-FFF2-40B4-BE49-F238E27FC236}">
                  <a16:creationId xmlns:a16="http://schemas.microsoft.com/office/drawing/2014/main" id="{FCD0886F-8D44-4205-BD6A-E830E7320834}"/>
                </a:ext>
              </a:extLst>
            </p:cNvPr>
            <p:cNvPicPr>
              <a:picLocks noChangeAspect="1"/>
            </p:cNvPicPr>
            <p:nvPr/>
          </p:nvPicPr>
          <p:blipFill>
            <a:blip r:embed="rId5"/>
            <a:stretch>
              <a:fillRect/>
            </a:stretch>
          </p:blipFill>
          <p:spPr>
            <a:xfrm>
              <a:off x="-1884912" y="4504501"/>
              <a:ext cx="228632" cy="228632"/>
            </a:xfrm>
            <a:prstGeom prst="rect">
              <a:avLst/>
            </a:prstGeom>
          </p:spPr>
        </p:pic>
        <p:sp>
          <p:nvSpPr>
            <p:cNvPr id="79" name="TextBox 78">
              <a:extLst>
                <a:ext uri="{FF2B5EF4-FFF2-40B4-BE49-F238E27FC236}">
                  <a16:creationId xmlns:a16="http://schemas.microsoft.com/office/drawing/2014/main" id="{0871B6CD-2A13-4E26-9660-C4C3062AF19A}"/>
                </a:ext>
              </a:extLst>
            </p:cNvPr>
            <p:cNvSpPr txBox="1"/>
            <p:nvPr/>
          </p:nvSpPr>
          <p:spPr>
            <a:xfrm>
              <a:off x="-2192659" y="4717337"/>
              <a:ext cx="844127" cy="400110"/>
            </a:xfrm>
            <a:prstGeom prst="rect">
              <a:avLst/>
            </a:prstGeom>
            <a:noFill/>
          </p:spPr>
          <p:txBody>
            <a:bodyPr wrap="square" rtlCol="0">
              <a:spAutoFit/>
            </a:bodyPr>
            <a:lstStyle/>
            <a:p>
              <a:pPr algn="ctr"/>
              <a:r>
                <a:rPr lang="en-GB" sz="1000" dirty="0"/>
                <a:t>Claim Handler 3</a:t>
              </a:r>
            </a:p>
          </p:txBody>
        </p:sp>
      </p:grpSp>
      <p:grpSp>
        <p:nvGrpSpPr>
          <p:cNvPr id="10" name="Group 9">
            <a:extLst>
              <a:ext uri="{FF2B5EF4-FFF2-40B4-BE49-F238E27FC236}">
                <a16:creationId xmlns:a16="http://schemas.microsoft.com/office/drawing/2014/main" id="{599D1383-F359-4385-827E-5EC66B5AF590}"/>
              </a:ext>
            </a:extLst>
          </p:cNvPr>
          <p:cNvGrpSpPr/>
          <p:nvPr/>
        </p:nvGrpSpPr>
        <p:grpSpPr>
          <a:xfrm>
            <a:off x="206795" y="2758249"/>
            <a:ext cx="1068005" cy="612946"/>
            <a:chOff x="-2542477" y="2474419"/>
            <a:chExt cx="1068005" cy="612946"/>
          </a:xfrm>
        </p:grpSpPr>
        <p:pic>
          <p:nvPicPr>
            <p:cNvPr id="60" name="Picture 59">
              <a:extLst>
                <a:ext uri="{FF2B5EF4-FFF2-40B4-BE49-F238E27FC236}">
                  <a16:creationId xmlns:a16="http://schemas.microsoft.com/office/drawing/2014/main" id="{838BFCC3-AE60-401C-BFD6-FCDFAC8B49E0}"/>
                </a:ext>
              </a:extLst>
            </p:cNvPr>
            <p:cNvPicPr>
              <a:picLocks noChangeAspect="1"/>
            </p:cNvPicPr>
            <p:nvPr/>
          </p:nvPicPr>
          <p:blipFill>
            <a:blip r:embed="rId5"/>
            <a:stretch>
              <a:fillRect/>
            </a:stretch>
          </p:blipFill>
          <p:spPr>
            <a:xfrm>
              <a:off x="-2122791" y="2474419"/>
              <a:ext cx="228632" cy="228632"/>
            </a:xfrm>
            <a:prstGeom prst="rect">
              <a:avLst/>
            </a:prstGeom>
          </p:spPr>
        </p:pic>
        <p:sp>
          <p:nvSpPr>
            <p:cNvPr id="61" name="TextBox 60">
              <a:extLst>
                <a:ext uri="{FF2B5EF4-FFF2-40B4-BE49-F238E27FC236}">
                  <a16:creationId xmlns:a16="http://schemas.microsoft.com/office/drawing/2014/main" id="{51D32B35-C48E-43DC-B452-261A880D3271}"/>
                </a:ext>
              </a:extLst>
            </p:cNvPr>
            <p:cNvSpPr txBox="1"/>
            <p:nvPr/>
          </p:nvSpPr>
          <p:spPr>
            <a:xfrm>
              <a:off x="-2542477" y="2687255"/>
              <a:ext cx="1068005" cy="400110"/>
            </a:xfrm>
            <a:prstGeom prst="rect">
              <a:avLst/>
            </a:prstGeom>
            <a:noFill/>
          </p:spPr>
          <p:txBody>
            <a:bodyPr wrap="square" rtlCol="0">
              <a:spAutoFit/>
            </a:bodyPr>
            <a:lstStyle/>
            <a:p>
              <a:pPr algn="ctr"/>
              <a:r>
                <a:rPr lang="en-GB" sz="1000" dirty="0"/>
                <a:t>Claim Handler Team Leader 1</a:t>
              </a:r>
            </a:p>
          </p:txBody>
        </p:sp>
      </p:grpSp>
      <p:grpSp>
        <p:nvGrpSpPr>
          <p:cNvPr id="65" name="Group 64">
            <a:extLst>
              <a:ext uri="{FF2B5EF4-FFF2-40B4-BE49-F238E27FC236}">
                <a16:creationId xmlns:a16="http://schemas.microsoft.com/office/drawing/2014/main" id="{4F5A2D77-E994-44EB-B66E-465B8C15033F}"/>
              </a:ext>
            </a:extLst>
          </p:cNvPr>
          <p:cNvGrpSpPr/>
          <p:nvPr/>
        </p:nvGrpSpPr>
        <p:grpSpPr>
          <a:xfrm>
            <a:off x="3130424" y="2405794"/>
            <a:ext cx="1068005" cy="612946"/>
            <a:chOff x="-2542477" y="2474419"/>
            <a:chExt cx="1068005" cy="612946"/>
          </a:xfrm>
        </p:grpSpPr>
        <p:pic>
          <p:nvPicPr>
            <p:cNvPr id="68" name="Picture 67">
              <a:extLst>
                <a:ext uri="{FF2B5EF4-FFF2-40B4-BE49-F238E27FC236}">
                  <a16:creationId xmlns:a16="http://schemas.microsoft.com/office/drawing/2014/main" id="{6C7FEA62-E0B2-44ED-8415-9C2BEFDDA8D7}"/>
                </a:ext>
              </a:extLst>
            </p:cNvPr>
            <p:cNvPicPr>
              <a:picLocks noChangeAspect="1"/>
            </p:cNvPicPr>
            <p:nvPr/>
          </p:nvPicPr>
          <p:blipFill>
            <a:blip r:embed="rId5"/>
            <a:stretch>
              <a:fillRect/>
            </a:stretch>
          </p:blipFill>
          <p:spPr>
            <a:xfrm>
              <a:off x="-2122791" y="2474419"/>
              <a:ext cx="228632" cy="228632"/>
            </a:xfrm>
            <a:prstGeom prst="rect">
              <a:avLst/>
            </a:prstGeom>
          </p:spPr>
        </p:pic>
        <p:sp>
          <p:nvSpPr>
            <p:cNvPr id="80" name="TextBox 79">
              <a:extLst>
                <a:ext uri="{FF2B5EF4-FFF2-40B4-BE49-F238E27FC236}">
                  <a16:creationId xmlns:a16="http://schemas.microsoft.com/office/drawing/2014/main" id="{191CA718-D5F4-447B-ACF3-1B9CFDBB413A}"/>
                </a:ext>
              </a:extLst>
            </p:cNvPr>
            <p:cNvSpPr txBox="1"/>
            <p:nvPr/>
          </p:nvSpPr>
          <p:spPr>
            <a:xfrm>
              <a:off x="-2542477" y="2687255"/>
              <a:ext cx="1068005" cy="400110"/>
            </a:xfrm>
            <a:prstGeom prst="rect">
              <a:avLst/>
            </a:prstGeom>
            <a:noFill/>
          </p:spPr>
          <p:txBody>
            <a:bodyPr wrap="square" rtlCol="0">
              <a:spAutoFit/>
            </a:bodyPr>
            <a:lstStyle/>
            <a:p>
              <a:pPr algn="ctr"/>
              <a:r>
                <a:rPr lang="en-GB" sz="1000" dirty="0"/>
                <a:t>Claim Handler Team Leader 2</a:t>
              </a:r>
            </a:p>
          </p:txBody>
        </p:sp>
      </p:grpSp>
      <p:grpSp>
        <p:nvGrpSpPr>
          <p:cNvPr id="87" name="Group 86">
            <a:extLst>
              <a:ext uri="{FF2B5EF4-FFF2-40B4-BE49-F238E27FC236}">
                <a16:creationId xmlns:a16="http://schemas.microsoft.com/office/drawing/2014/main" id="{7BB476EF-D22E-465A-9024-9C5DDB763951}"/>
              </a:ext>
            </a:extLst>
          </p:cNvPr>
          <p:cNvGrpSpPr/>
          <p:nvPr/>
        </p:nvGrpSpPr>
        <p:grpSpPr>
          <a:xfrm>
            <a:off x="6388617" y="2758249"/>
            <a:ext cx="1068005" cy="612946"/>
            <a:chOff x="-2542477" y="2474419"/>
            <a:chExt cx="1068005" cy="612946"/>
          </a:xfrm>
        </p:grpSpPr>
        <p:pic>
          <p:nvPicPr>
            <p:cNvPr id="88" name="Picture 87">
              <a:extLst>
                <a:ext uri="{FF2B5EF4-FFF2-40B4-BE49-F238E27FC236}">
                  <a16:creationId xmlns:a16="http://schemas.microsoft.com/office/drawing/2014/main" id="{A9E08EC8-23BD-4588-A5FB-7F3489DA7243}"/>
                </a:ext>
              </a:extLst>
            </p:cNvPr>
            <p:cNvPicPr>
              <a:picLocks noChangeAspect="1"/>
            </p:cNvPicPr>
            <p:nvPr/>
          </p:nvPicPr>
          <p:blipFill>
            <a:blip r:embed="rId5"/>
            <a:stretch>
              <a:fillRect/>
            </a:stretch>
          </p:blipFill>
          <p:spPr>
            <a:xfrm>
              <a:off x="-2122791" y="2474419"/>
              <a:ext cx="228632" cy="228632"/>
            </a:xfrm>
            <a:prstGeom prst="rect">
              <a:avLst/>
            </a:prstGeom>
          </p:spPr>
        </p:pic>
        <p:sp>
          <p:nvSpPr>
            <p:cNvPr id="89" name="TextBox 88">
              <a:extLst>
                <a:ext uri="{FF2B5EF4-FFF2-40B4-BE49-F238E27FC236}">
                  <a16:creationId xmlns:a16="http://schemas.microsoft.com/office/drawing/2014/main" id="{5E84BD4D-D070-470F-BAE6-27C15ED251C5}"/>
                </a:ext>
              </a:extLst>
            </p:cNvPr>
            <p:cNvSpPr txBox="1"/>
            <p:nvPr/>
          </p:nvSpPr>
          <p:spPr>
            <a:xfrm>
              <a:off x="-2542477" y="2687255"/>
              <a:ext cx="1068005" cy="400110"/>
            </a:xfrm>
            <a:prstGeom prst="rect">
              <a:avLst/>
            </a:prstGeom>
            <a:noFill/>
          </p:spPr>
          <p:txBody>
            <a:bodyPr wrap="square" rtlCol="0">
              <a:spAutoFit/>
            </a:bodyPr>
            <a:lstStyle/>
            <a:p>
              <a:pPr algn="ctr"/>
              <a:r>
                <a:rPr lang="en-GB" sz="1000" dirty="0"/>
                <a:t>Claim Handler Team Leader 3</a:t>
              </a:r>
            </a:p>
          </p:txBody>
        </p:sp>
      </p:grpSp>
      <p:grpSp>
        <p:nvGrpSpPr>
          <p:cNvPr id="6" name="Group 5">
            <a:extLst>
              <a:ext uri="{FF2B5EF4-FFF2-40B4-BE49-F238E27FC236}">
                <a16:creationId xmlns:a16="http://schemas.microsoft.com/office/drawing/2014/main" id="{0750C8F4-31ED-4E72-B43B-B89286832A80}"/>
              </a:ext>
            </a:extLst>
          </p:cNvPr>
          <p:cNvGrpSpPr/>
          <p:nvPr/>
        </p:nvGrpSpPr>
        <p:grpSpPr>
          <a:xfrm>
            <a:off x="5559042" y="2405794"/>
            <a:ext cx="982153" cy="591349"/>
            <a:chOff x="5559042" y="2458349"/>
            <a:chExt cx="982153" cy="591349"/>
          </a:xfrm>
        </p:grpSpPr>
        <p:sp>
          <p:nvSpPr>
            <p:cNvPr id="82" name="TextBox 81">
              <a:extLst>
                <a:ext uri="{FF2B5EF4-FFF2-40B4-BE49-F238E27FC236}">
                  <a16:creationId xmlns:a16="http://schemas.microsoft.com/office/drawing/2014/main" id="{2DFBFD99-1158-4896-BEA6-C2B9DCBC930A}"/>
                </a:ext>
              </a:extLst>
            </p:cNvPr>
            <p:cNvSpPr txBox="1"/>
            <p:nvPr/>
          </p:nvSpPr>
          <p:spPr>
            <a:xfrm>
              <a:off x="5559042" y="2649588"/>
              <a:ext cx="982153" cy="400110"/>
            </a:xfrm>
            <a:prstGeom prst="rect">
              <a:avLst/>
            </a:prstGeom>
            <a:noFill/>
          </p:spPr>
          <p:txBody>
            <a:bodyPr wrap="square" rtlCol="0">
              <a:spAutoFit/>
            </a:bodyPr>
            <a:lstStyle/>
            <a:p>
              <a:pPr algn="ctr"/>
              <a:r>
                <a:rPr lang="en-GB" sz="1000" b="1" dirty="0"/>
                <a:t>Branch</a:t>
              </a:r>
              <a:r>
                <a:rPr lang="en-GB" sz="1000" dirty="0"/>
                <a:t> Claim Handler 2b</a:t>
              </a:r>
            </a:p>
          </p:txBody>
        </p:sp>
        <p:pic>
          <p:nvPicPr>
            <p:cNvPr id="83" name="Picture 82">
              <a:extLst>
                <a:ext uri="{FF2B5EF4-FFF2-40B4-BE49-F238E27FC236}">
                  <a16:creationId xmlns:a16="http://schemas.microsoft.com/office/drawing/2014/main" id="{42AED7BE-0C98-430C-935A-C0E723C35EC6}"/>
                </a:ext>
              </a:extLst>
            </p:cNvPr>
            <p:cNvPicPr>
              <a:picLocks noChangeAspect="1"/>
            </p:cNvPicPr>
            <p:nvPr/>
          </p:nvPicPr>
          <p:blipFill>
            <a:blip r:embed="rId4"/>
            <a:stretch>
              <a:fillRect/>
            </a:stretch>
          </p:blipFill>
          <p:spPr>
            <a:xfrm>
              <a:off x="5947005" y="2458349"/>
              <a:ext cx="206227" cy="206227"/>
            </a:xfrm>
            <a:prstGeom prst="rect">
              <a:avLst/>
            </a:prstGeom>
          </p:spPr>
        </p:pic>
      </p:grpSp>
    </p:spTree>
    <p:extLst>
      <p:ext uri="{BB962C8B-B14F-4D97-AF65-F5344CB8AC3E}">
        <p14:creationId xmlns:p14="http://schemas.microsoft.com/office/powerpoint/2010/main" val="1790937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22</a:t>
            </a:fld>
            <a:endParaRPr lang="en-US" dirty="0">
              <a:solidFill>
                <a:schemeClr val="bg1"/>
              </a:solidFill>
            </a:endParaRPr>
          </a:p>
        </p:txBody>
      </p:sp>
      <p:sp>
        <p:nvSpPr>
          <p:cNvPr id="33" name="Text Box 28"/>
          <p:cNvSpPr txBox="1">
            <a:spLocks noChangeArrowheads="1"/>
          </p:cNvSpPr>
          <p:nvPr/>
        </p:nvSpPr>
        <p:spPr bwMode="auto">
          <a:xfrm>
            <a:off x="323849" y="3805386"/>
            <a:ext cx="8572501" cy="180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t>Claim Handler Team Leaders</a:t>
            </a:r>
          </a:p>
          <a:p>
            <a:pPr marL="171450" indent="-171450">
              <a:spcBef>
                <a:spcPct val="50000"/>
              </a:spcBef>
              <a:buFont typeface="Arial" pitchFamily="34" charset="0"/>
              <a:buChar char="•"/>
              <a:defRPr/>
            </a:pPr>
            <a:r>
              <a:rPr lang="en-GB" altLang="it-IT" sz="1200" dirty="0"/>
              <a:t>“Team Leader 1” “2” and “3” can search for and view the claim because their profiles are not branch restricted. They can reallocate it or work on it using the “Log-in As” option as this is a function of their profile.</a:t>
            </a:r>
          </a:p>
          <a:p>
            <a:pPr>
              <a:spcBef>
                <a:spcPct val="50000"/>
              </a:spcBef>
              <a:defRPr/>
            </a:pPr>
            <a:endParaRPr lang="en-GB" altLang="it-IT" sz="600" dirty="0"/>
          </a:p>
          <a:p>
            <a:pPr>
              <a:spcBef>
                <a:spcPct val="50000"/>
              </a:spcBef>
              <a:defRPr/>
            </a:pPr>
            <a:r>
              <a:rPr lang="en-GB" altLang="it-IT" sz="1200" u="sng" dirty="0"/>
              <a:t>Claimant Representative</a:t>
            </a:r>
          </a:p>
          <a:p>
            <a:pPr marL="171450" indent="-171450">
              <a:spcBef>
                <a:spcPct val="50000"/>
              </a:spcBef>
              <a:buFont typeface="Arial" pitchFamily="34" charset="0"/>
              <a:buChar char="•"/>
              <a:defRPr/>
            </a:pPr>
            <a:r>
              <a:rPr lang="en-GB" altLang="it-IT" sz="1200" dirty="0"/>
              <a:t>The CR Claim Handler cannot</a:t>
            </a:r>
            <a:r>
              <a:rPr lang="en-GB" altLang="it-IT" sz="1200" b="1" dirty="0"/>
              <a:t> </a:t>
            </a:r>
            <a:r>
              <a:rPr lang="en-GB" altLang="it-IT" sz="1200" dirty="0"/>
              <a:t>work on the claim because it has been sent to the Compensator. The CR Claim handler may not perform any other activities on the claim while the claim is held by a compensator but can view a read only version of the claim by accessing it from the search results.</a:t>
            </a:r>
          </a:p>
        </p:txBody>
      </p:sp>
      <p:sp>
        <p:nvSpPr>
          <p:cNvPr id="56" name="Rectangle 55">
            <a:extLst>
              <a:ext uri="{FF2B5EF4-FFF2-40B4-BE49-F238E27FC236}">
                <a16:creationId xmlns:a16="http://schemas.microsoft.com/office/drawing/2014/main" id="{AD79C5E8-4BFE-4EB2-9C1B-030BC59B24AA}"/>
              </a:ext>
            </a:extLst>
          </p:cNvPr>
          <p:cNvSpPr/>
          <p:nvPr/>
        </p:nvSpPr>
        <p:spPr>
          <a:xfrm>
            <a:off x="323849" y="663059"/>
            <a:ext cx="2351926" cy="369332"/>
          </a:xfrm>
          <a:prstGeom prst="rect">
            <a:avLst/>
          </a:prstGeom>
        </p:spPr>
        <p:txBody>
          <a:bodyPr wrap="none">
            <a:spAutoFit/>
          </a:bodyPr>
          <a:lstStyle/>
          <a:p>
            <a:r>
              <a:rPr lang="en-GB" dirty="0">
                <a:solidFill>
                  <a:srgbClr val="196DB2"/>
                </a:solidFill>
              </a:rPr>
              <a:t>Scenario 5 continued</a:t>
            </a:r>
          </a:p>
        </p:txBody>
      </p:sp>
      <p:sp>
        <p:nvSpPr>
          <p:cNvPr id="60" name="Rectangle 59">
            <a:extLst>
              <a:ext uri="{FF2B5EF4-FFF2-40B4-BE49-F238E27FC236}">
                <a16:creationId xmlns:a16="http://schemas.microsoft.com/office/drawing/2014/main" id="{B1F0859F-C918-4DAC-8833-8D77FF24D6E2}"/>
              </a:ext>
            </a:extLst>
          </p:cNvPr>
          <p:cNvSpPr>
            <a:spLocks noChangeArrowheads="1"/>
          </p:cNvSpPr>
          <p:nvPr/>
        </p:nvSpPr>
        <p:spPr bwMode="auto">
          <a:xfrm>
            <a:off x="472654" y="102047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CR1</a:t>
            </a:r>
          </a:p>
        </p:txBody>
      </p:sp>
      <p:sp>
        <p:nvSpPr>
          <p:cNvPr id="61" name="Rectangle 8">
            <a:extLst>
              <a:ext uri="{FF2B5EF4-FFF2-40B4-BE49-F238E27FC236}">
                <a16:creationId xmlns:a16="http://schemas.microsoft.com/office/drawing/2014/main" id="{E3231031-FBA6-4AA6-A1FF-3D64207B1206}"/>
              </a:ext>
            </a:extLst>
          </p:cNvPr>
          <p:cNvSpPr>
            <a:spLocks noChangeArrowheads="1"/>
          </p:cNvSpPr>
          <p:nvPr/>
        </p:nvSpPr>
        <p:spPr bwMode="auto">
          <a:xfrm>
            <a:off x="472654" y="14927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Branch1</a:t>
            </a:r>
          </a:p>
        </p:txBody>
      </p:sp>
      <p:cxnSp>
        <p:nvCxnSpPr>
          <p:cNvPr id="63" name="AutoShape 10">
            <a:extLst>
              <a:ext uri="{FF2B5EF4-FFF2-40B4-BE49-F238E27FC236}">
                <a16:creationId xmlns:a16="http://schemas.microsoft.com/office/drawing/2014/main" id="{C82B9FB3-B638-4D68-94DF-4523F23C2ADC}"/>
              </a:ext>
            </a:extLst>
          </p:cNvPr>
          <p:cNvCxnSpPr>
            <a:cxnSpLocks noChangeShapeType="1"/>
            <a:stCxn id="60" idx="2"/>
            <a:endCxn id="61" idx="0"/>
          </p:cNvCxnSpPr>
          <p:nvPr/>
        </p:nvCxnSpPr>
        <p:spPr bwMode="auto">
          <a:xfrm>
            <a:off x="1084635" y="1307807"/>
            <a:ext cx="0" cy="18492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Rectangle 5">
            <a:extLst>
              <a:ext uri="{FF2B5EF4-FFF2-40B4-BE49-F238E27FC236}">
                <a16:creationId xmlns:a16="http://schemas.microsoft.com/office/drawing/2014/main" id="{FA72F8C5-374D-4A29-99F0-8A5CAA1489AD}"/>
              </a:ext>
            </a:extLst>
          </p:cNvPr>
          <p:cNvSpPr>
            <a:spLocks noChangeArrowheads="1"/>
          </p:cNvSpPr>
          <p:nvPr/>
        </p:nvSpPr>
        <p:spPr bwMode="auto">
          <a:xfrm>
            <a:off x="3957684" y="1019676"/>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E78332"/>
                </a:solidFill>
              </a:rPr>
              <a:t>Compensator</a:t>
            </a:r>
          </a:p>
        </p:txBody>
      </p:sp>
      <p:sp>
        <p:nvSpPr>
          <p:cNvPr id="65" name="Rectangle 6">
            <a:extLst>
              <a:ext uri="{FF2B5EF4-FFF2-40B4-BE49-F238E27FC236}">
                <a16:creationId xmlns:a16="http://schemas.microsoft.com/office/drawing/2014/main" id="{AAB8F5B5-00A3-49FA-A76B-3BF6A44B1CEB}"/>
              </a:ext>
            </a:extLst>
          </p:cNvPr>
          <p:cNvSpPr>
            <a:spLocks noChangeArrowheads="1"/>
          </p:cNvSpPr>
          <p:nvPr/>
        </p:nvSpPr>
        <p:spPr bwMode="auto">
          <a:xfrm>
            <a:off x="346515" y="2394403"/>
            <a:ext cx="2844106"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1 (Central Point)</a:t>
            </a:r>
          </a:p>
        </p:txBody>
      </p:sp>
      <p:cxnSp>
        <p:nvCxnSpPr>
          <p:cNvPr id="114" name="Elbow Connector 102">
            <a:extLst>
              <a:ext uri="{FF2B5EF4-FFF2-40B4-BE49-F238E27FC236}">
                <a16:creationId xmlns:a16="http://schemas.microsoft.com/office/drawing/2014/main" id="{2D2A128D-A770-4A7B-8AE5-364BEE391C4A}"/>
              </a:ext>
            </a:extLst>
          </p:cNvPr>
          <p:cNvCxnSpPr>
            <a:cxnSpLocks/>
            <a:stCxn id="64" idx="2"/>
            <a:endCxn id="65" idx="0"/>
          </p:cNvCxnSpPr>
          <p:nvPr/>
        </p:nvCxnSpPr>
        <p:spPr>
          <a:xfrm rot="5400000">
            <a:off x="2742870" y="334300"/>
            <a:ext cx="1085802" cy="3034405"/>
          </a:xfrm>
          <a:prstGeom prst="bentConnector3">
            <a:avLst>
              <a:gd name="adj1" fmla="val 50000"/>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03">
            <a:extLst>
              <a:ext uri="{FF2B5EF4-FFF2-40B4-BE49-F238E27FC236}">
                <a16:creationId xmlns:a16="http://schemas.microsoft.com/office/drawing/2014/main" id="{02255998-36BB-43AF-B0A5-CAEFFBF984D7}"/>
              </a:ext>
            </a:extLst>
          </p:cNvPr>
          <p:cNvCxnSpPr>
            <a:cxnSpLocks/>
          </p:cNvCxnSpPr>
          <p:nvPr/>
        </p:nvCxnSpPr>
        <p:spPr>
          <a:xfrm rot="16200000" flipH="1">
            <a:off x="4611280" y="1925149"/>
            <a:ext cx="383389" cy="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16" name="Elbow Connector 104">
            <a:extLst>
              <a:ext uri="{FF2B5EF4-FFF2-40B4-BE49-F238E27FC236}">
                <a16:creationId xmlns:a16="http://schemas.microsoft.com/office/drawing/2014/main" id="{97C59465-FF9B-4C55-9F2F-540254D3902B}"/>
              </a:ext>
            </a:extLst>
          </p:cNvPr>
          <p:cNvCxnSpPr>
            <a:cxnSpLocks/>
            <a:stCxn id="120" idx="1"/>
            <a:endCxn id="60" idx="3"/>
          </p:cNvCxnSpPr>
          <p:nvPr/>
        </p:nvCxnSpPr>
        <p:spPr>
          <a:xfrm rot="10800000">
            <a:off x="1696617" y="1164140"/>
            <a:ext cx="1677333" cy="1057079"/>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cxnSp>
        <p:nvCxnSpPr>
          <p:cNvPr id="117" name="Elbow Connector 105">
            <a:extLst>
              <a:ext uri="{FF2B5EF4-FFF2-40B4-BE49-F238E27FC236}">
                <a16:creationId xmlns:a16="http://schemas.microsoft.com/office/drawing/2014/main" id="{47F0167C-0C74-4D2E-B5FF-3649B5850259}"/>
              </a:ext>
            </a:extLst>
          </p:cNvPr>
          <p:cNvCxnSpPr>
            <a:cxnSpLocks/>
          </p:cNvCxnSpPr>
          <p:nvPr/>
        </p:nvCxnSpPr>
        <p:spPr>
          <a:xfrm rot="10800000" flipV="1">
            <a:off x="2128944" y="3119105"/>
            <a:ext cx="1535716" cy="566433"/>
          </a:xfrm>
          <a:prstGeom prst="bentConnector3">
            <a:avLst>
              <a:gd name="adj1" fmla="val -280"/>
            </a:avLst>
          </a:prstGeom>
          <a:ln>
            <a:solidFill>
              <a:srgbClr val="E7833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A1517191-FE49-4D97-8492-83E21C1AAD8C}"/>
              </a:ext>
            </a:extLst>
          </p:cNvPr>
          <p:cNvCxnSpPr>
            <a:cxnSpLocks/>
            <a:stCxn id="125" idx="2"/>
          </p:cNvCxnSpPr>
          <p:nvPr/>
        </p:nvCxnSpPr>
        <p:spPr>
          <a:xfrm flipH="1">
            <a:off x="2126421" y="3342019"/>
            <a:ext cx="4588" cy="308035"/>
          </a:xfrm>
          <a:prstGeom prst="line">
            <a:avLst/>
          </a:prstGeom>
          <a:ln>
            <a:solidFill>
              <a:srgbClr val="E78332"/>
            </a:solidFill>
            <a:headEnd type="arrow"/>
          </a:ln>
        </p:spPr>
        <p:style>
          <a:lnRef idx="1">
            <a:schemeClr val="accent1"/>
          </a:lnRef>
          <a:fillRef idx="0">
            <a:schemeClr val="accent1"/>
          </a:fillRef>
          <a:effectRef idx="0">
            <a:schemeClr val="accent1"/>
          </a:effectRef>
          <a:fontRef idx="minor">
            <a:schemeClr val="tx1"/>
          </a:fontRef>
        </p:style>
      </p:cxnSp>
      <p:sp>
        <p:nvSpPr>
          <p:cNvPr id="119" name="Rectangle 6">
            <a:extLst>
              <a:ext uri="{FF2B5EF4-FFF2-40B4-BE49-F238E27FC236}">
                <a16:creationId xmlns:a16="http://schemas.microsoft.com/office/drawing/2014/main" id="{015F983B-29FF-400C-9A8F-BE8136825AA7}"/>
              </a:ext>
            </a:extLst>
          </p:cNvPr>
          <p:cNvSpPr>
            <a:spLocks noChangeArrowheads="1"/>
          </p:cNvSpPr>
          <p:nvPr/>
        </p:nvSpPr>
        <p:spPr bwMode="auto">
          <a:xfrm>
            <a:off x="6570955" y="2394403"/>
            <a:ext cx="2254838"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3 (Handling Point)</a:t>
            </a:r>
          </a:p>
        </p:txBody>
      </p:sp>
      <p:sp>
        <p:nvSpPr>
          <p:cNvPr id="120" name="Rectangle 6">
            <a:extLst>
              <a:ext uri="{FF2B5EF4-FFF2-40B4-BE49-F238E27FC236}">
                <a16:creationId xmlns:a16="http://schemas.microsoft.com/office/drawing/2014/main" id="{98F7EBD6-FA0D-4132-B4F3-2BA33E19D16D}"/>
              </a:ext>
            </a:extLst>
          </p:cNvPr>
          <p:cNvSpPr>
            <a:spLocks noChangeArrowheads="1"/>
          </p:cNvSpPr>
          <p:nvPr/>
        </p:nvSpPr>
        <p:spPr bwMode="auto">
          <a:xfrm>
            <a:off x="3373949" y="2076755"/>
            <a:ext cx="2895402"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2 (Handling Point)</a:t>
            </a:r>
          </a:p>
        </p:txBody>
      </p:sp>
      <p:cxnSp>
        <p:nvCxnSpPr>
          <p:cNvPr id="121" name="Elbow Connector 114">
            <a:extLst>
              <a:ext uri="{FF2B5EF4-FFF2-40B4-BE49-F238E27FC236}">
                <a16:creationId xmlns:a16="http://schemas.microsoft.com/office/drawing/2014/main" id="{64CA95F2-CD80-4E8A-9E84-9B8696F6F670}"/>
              </a:ext>
            </a:extLst>
          </p:cNvPr>
          <p:cNvCxnSpPr>
            <a:cxnSpLocks/>
          </p:cNvCxnSpPr>
          <p:nvPr/>
        </p:nvCxnSpPr>
        <p:spPr>
          <a:xfrm rot="16200000" flipH="1">
            <a:off x="5707773" y="336852"/>
            <a:ext cx="1085802" cy="2895401"/>
          </a:xfrm>
          <a:prstGeom prst="bentConnector3">
            <a:avLst>
              <a:gd name="adj1" fmla="val 56141"/>
            </a:avLst>
          </a:prstGeom>
          <a:ln w="9525" cap="flat">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122" name="Flowchart: Document 121">
            <a:extLst>
              <a:ext uri="{FF2B5EF4-FFF2-40B4-BE49-F238E27FC236}">
                <a16:creationId xmlns:a16="http://schemas.microsoft.com/office/drawing/2014/main" id="{80750F75-6FD1-4DF6-AC55-05A13DCE20D0}"/>
              </a:ext>
            </a:extLst>
          </p:cNvPr>
          <p:cNvSpPr/>
          <p:nvPr/>
        </p:nvSpPr>
        <p:spPr>
          <a:xfrm>
            <a:off x="2247899" y="1372953"/>
            <a:ext cx="657225" cy="35948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E78332"/>
                </a:solidFill>
                <a:latin typeface="Arial" pitchFamily="34" charset="0"/>
                <a:cs typeface="Arial" pitchFamily="34" charset="0"/>
              </a:rPr>
              <a:t>Claim</a:t>
            </a:r>
          </a:p>
        </p:txBody>
      </p:sp>
      <p:sp>
        <p:nvSpPr>
          <p:cNvPr id="123" name="Flowchart: Document 122">
            <a:extLst>
              <a:ext uri="{FF2B5EF4-FFF2-40B4-BE49-F238E27FC236}">
                <a16:creationId xmlns:a16="http://schemas.microsoft.com/office/drawing/2014/main" id="{0B3D39FD-519D-4058-A2F2-7534E629062C}"/>
              </a:ext>
            </a:extLst>
          </p:cNvPr>
          <p:cNvSpPr/>
          <p:nvPr/>
        </p:nvSpPr>
        <p:spPr>
          <a:xfrm>
            <a:off x="3386848" y="3290565"/>
            <a:ext cx="657225" cy="35948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E78332"/>
                </a:solidFill>
                <a:latin typeface="Arial" pitchFamily="34" charset="0"/>
                <a:cs typeface="Arial" pitchFamily="34" charset="0"/>
              </a:rPr>
              <a:t>Claim</a:t>
            </a:r>
          </a:p>
        </p:txBody>
      </p:sp>
      <p:grpSp>
        <p:nvGrpSpPr>
          <p:cNvPr id="124" name="Group 123">
            <a:extLst>
              <a:ext uri="{FF2B5EF4-FFF2-40B4-BE49-F238E27FC236}">
                <a16:creationId xmlns:a16="http://schemas.microsoft.com/office/drawing/2014/main" id="{C0C7A227-77FA-4174-855A-A8B11B54156F}"/>
              </a:ext>
            </a:extLst>
          </p:cNvPr>
          <p:cNvGrpSpPr/>
          <p:nvPr/>
        </p:nvGrpSpPr>
        <p:grpSpPr>
          <a:xfrm>
            <a:off x="1639932" y="2758249"/>
            <a:ext cx="982153" cy="583770"/>
            <a:chOff x="9293947" y="3450570"/>
            <a:chExt cx="982153" cy="583770"/>
          </a:xfrm>
        </p:grpSpPr>
        <p:sp>
          <p:nvSpPr>
            <p:cNvPr id="125" name="TextBox 124">
              <a:extLst>
                <a:ext uri="{FF2B5EF4-FFF2-40B4-BE49-F238E27FC236}">
                  <a16:creationId xmlns:a16="http://schemas.microsoft.com/office/drawing/2014/main" id="{0A319064-C106-4E39-AB51-305A07341CB7}"/>
                </a:ext>
              </a:extLst>
            </p:cNvPr>
            <p:cNvSpPr txBox="1"/>
            <p:nvPr/>
          </p:nvSpPr>
          <p:spPr>
            <a:xfrm>
              <a:off x="9293947" y="3634230"/>
              <a:ext cx="982153" cy="400110"/>
            </a:xfrm>
            <a:prstGeom prst="rect">
              <a:avLst/>
            </a:prstGeom>
            <a:noFill/>
          </p:spPr>
          <p:txBody>
            <a:bodyPr wrap="square" rtlCol="0">
              <a:spAutoFit/>
            </a:bodyPr>
            <a:lstStyle/>
            <a:p>
              <a:pPr algn="ctr"/>
              <a:r>
                <a:rPr lang="en-GB" sz="1000" b="1" dirty="0"/>
                <a:t>Branch</a:t>
              </a:r>
              <a:r>
                <a:rPr lang="en-GB" sz="1000" dirty="0"/>
                <a:t> Claim Handler 1a</a:t>
              </a:r>
            </a:p>
          </p:txBody>
        </p:sp>
        <p:pic>
          <p:nvPicPr>
            <p:cNvPr id="126" name="Picture 125">
              <a:extLst>
                <a:ext uri="{FF2B5EF4-FFF2-40B4-BE49-F238E27FC236}">
                  <a16:creationId xmlns:a16="http://schemas.microsoft.com/office/drawing/2014/main" id="{83F13FC9-5563-4775-8DD0-4DD62FBE3F63}"/>
                </a:ext>
              </a:extLst>
            </p:cNvPr>
            <p:cNvPicPr>
              <a:picLocks noChangeAspect="1"/>
            </p:cNvPicPr>
            <p:nvPr/>
          </p:nvPicPr>
          <p:blipFill>
            <a:blip r:embed="rId2"/>
            <a:stretch>
              <a:fillRect/>
            </a:stretch>
          </p:blipFill>
          <p:spPr>
            <a:xfrm>
              <a:off x="9670707" y="3450570"/>
              <a:ext cx="228632" cy="228632"/>
            </a:xfrm>
            <a:prstGeom prst="rect">
              <a:avLst/>
            </a:prstGeom>
          </p:spPr>
        </p:pic>
      </p:grpSp>
      <p:grpSp>
        <p:nvGrpSpPr>
          <p:cNvPr id="127" name="Group 126">
            <a:extLst>
              <a:ext uri="{FF2B5EF4-FFF2-40B4-BE49-F238E27FC236}">
                <a16:creationId xmlns:a16="http://schemas.microsoft.com/office/drawing/2014/main" id="{1EFBC3DE-DEC8-46CE-83E5-77AEBF59B068}"/>
              </a:ext>
            </a:extLst>
          </p:cNvPr>
          <p:cNvGrpSpPr/>
          <p:nvPr/>
        </p:nvGrpSpPr>
        <p:grpSpPr>
          <a:xfrm>
            <a:off x="8012190" y="2758249"/>
            <a:ext cx="982153" cy="591349"/>
            <a:chOff x="8012190" y="2862181"/>
            <a:chExt cx="982153" cy="591349"/>
          </a:xfrm>
        </p:grpSpPr>
        <p:sp>
          <p:nvSpPr>
            <p:cNvPr id="128" name="TextBox 127">
              <a:extLst>
                <a:ext uri="{FF2B5EF4-FFF2-40B4-BE49-F238E27FC236}">
                  <a16:creationId xmlns:a16="http://schemas.microsoft.com/office/drawing/2014/main" id="{34C0C7FE-AEC6-47B9-B1E0-EDB25B6C5724}"/>
                </a:ext>
              </a:extLst>
            </p:cNvPr>
            <p:cNvSpPr txBox="1"/>
            <p:nvPr/>
          </p:nvSpPr>
          <p:spPr>
            <a:xfrm>
              <a:off x="8012190" y="3053420"/>
              <a:ext cx="982153" cy="400110"/>
            </a:xfrm>
            <a:prstGeom prst="rect">
              <a:avLst/>
            </a:prstGeom>
            <a:noFill/>
          </p:spPr>
          <p:txBody>
            <a:bodyPr wrap="square" rtlCol="0">
              <a:spAutoFit/>
            </a:bodyPr>
            <a:lstStyle/>
            <a:p>
              <a:pPr algn="ctr"/>
              <a:r>
                <a:rPr lang="en-GB" sz="1000" b="1" dirty="0"/>
                <a:t>Branch</a:t>
              </a:r>
              <a:r>
                <a:rPr lang="en-GB" sz="1000" dirty="0"/>
                <a:t> Claim Handler 3</a:t>
              </a:r>
            </a:p>
          </p:txBody>
        </p:sp>
        <p:pic>
          <p:nvPicPr>
            <p:cNvPr id="129" name="Picture 128">
              <a:extLst>
                <a:ext uri="{FF2B5EF4-FFF2-40B4-BE49-F238E27FC236}">
                  <a16:creationId xmlns:a16="http://schemas.microsoft.com/office/drawing/2014/main" id="{764E3740-62C7-45A5-8AD0-FF3FCF08F019}"/>
                </a:ext>
              </a:extLst>
            </p:cNvPr>
            <p:cNvPicPr>
              <a:picLocks noChangeAspect="1"/>
            </p:cNvPicPr>
            <p:nvPr/>
          </p:nvPicPr>
          <p:blipFill>
            <a:blip r:embed="rId3"/>
            <a:stretch>
              <a:fillRect/>
            </a:stretch>
          </p:blipFill>
          <p:spPr>
            <a:xfrm>
              <a:off x="8389993" y="2862181"/>
              <a:ext cx="206227" cy="206227"/>
            </a:xfrm>
            <a:prstGeom prst="rect">
              <a:avLst/>
            </a:prstGeom>
          </p:spPr>
        </p:pic>
      </p:grpSp>
      <p:grpSp>
        <p:nvGrpSpPr>
          <p:cNvPr id="130" name="Group 129">
            <a:extLst>
              <a:ext uri="{FF2B5EF4-FFF2-40B4-BE49-F238E27FC236}">
                <a16:creationId xmlns:a16="http://schemas.microsoft.com/office/drawing/2014/main" id="{DC1DD9A8-4717-4B24-861E-35BDB0F847C8}"/>
              </a:ext>
            </a:extLst>
          </p:cNvPr>
          <p:cNvGrpSpPr/>
          <p:nvPr/>
        </p:nvGrpSpPr>
        <p:grpSpPr>
          <a:xfrm>
            <a:off x="475000" y="1851501"/>
            <a:ext cx="1219270" cy="459057"/>
            <a:chOff x="9225211" y="2781647"/>
            <a:chExt cx="1219270" cy="459057"/>
          </a:xfrm>
        </p:grpSpPr>
        <p:pic>
          <p:nvPicPr>
            <p:cNvPr id="131" name="Picture 130">
              <a:extLst>
                <a:ext uri="{FF2B5EF4-FFF2-40B4-BE49-F238E27FC236}">
                  <a16:creationId xmlns:a16="http://schemas.microsoft.com/office/drawing/2014/main" id="{94D7CE98-4EB3-4D5A-86BA-2F8D3B2967F4}"/>
                </a:ext>
              </a:extLst>
            </p:cNvPr>
            <p:cNvPicPr>
              <a:picLocks noChangeAspect="1"/>
            </p:cNvPicPr>
            <p:nvPr/>
          </p:nvPicPr>
          <p:blipFill>
            <a:blip r:embed="rId4"/>
            <a:stretch>
              <a:fillRect/>
            </a:stretch>
          </p:blipFill>
          <p:spPr>
            <a:xfrm>
              <a:off x="9720530" y="2781647"/>
              <a:ext cx="228632" cy="228632"/>
            </a:xfrm>
            <a:prstGeom prst="rect">
              <a:avLst/>
            </a:prstGeom>
          </p:spPr>
        </p:pic>
        <p:sp>
          <p:nvSpPr>
            <p:cNvPr id="132" name="TextBox 131">
              <a:extLst>
                <a:ext uri="{FF2B5EF4-FFF2-40B4-BE49-F238E27FC236}">
                  <a16:creationId xmlns:a16="http://schemas.microsoft.com/office/drawing/2014/main" id="{DF3AFF0B-6FE2-4DF2-90C4-2F045D8699E5}"/>
                </a:ext>
              </a:extLst>
            </p:cNvPr>
            <p:cNvSpPr txBox="1"/>
            <p:nvPr/>
          </p:nvSpPr>
          <p:spPr>
            <a:xfrm>
              <a:off x="9225211" y="2994483"/>
              <a:ext cx="1219270" cy="246221"/>
            </a:xfrm>
            <a:prstGeom prst="rect">
              <a:avLst/>
            </a:prstGeom>
            <a:noFill/>
          </p:spPr>
          <p:txBody>
            <a:bodyPr wrap="square" rtlCol="0">
              <a:spAutoFit/>
            </a:bodyPr>
            <a:lstStyle/>
            <a:p>
              <a:pPr algn="ctr"/>
              <a:r>
                <a:rPr lang="en-GB" sz="1000" dirty="0"/>
                <a:t>CR Claim Handler</a:t>
              </a:r>
            </a:p>
          </p:txBody>
        </p:sp>
      </p:grpSp>
      <p:grpSp>
        <p:nvGrpSpPr>
          <p:cNvPr id="133" name="Group 132">
            <a:extLst>
              <a:ext uri="{FF2B5EF4-FFF2-40B4-BE49-F238E27FC236}">
                <a16:creationId xmlns:a16="http://schemas.microsoft.com/office/drawing/2014/main" id="{3D113B3A-FA87-4DB4-A13C-24940DC412B6}"/>
              </a:ext>
            </a:extLst>
          </p:cNvPr>
          <p:cNvGrpSpPr/>
          <p:nvPr/>
        </p:nvGrpSpPr>
        <p:grpSpPr>
          <a:xfrm>
            <a:off x="1011070" y="2758249"/>
            <a:ext cx="905111" cy="612946"/>
            <a:chOff x="-2083671" y="2695235"/>
            <a:chExt cx="905111" cy="612946"/>
          </a:xfrm>
        </p:grpSpPr>
        <p:pic>
          <p:nvPicPr>
            <p:cNvPr id="134" name="Picture 133">
              <a:extLst>
                <a:ext uri="{FF2B5EF4-FFF2-40B4-BE49-F238E27FC236}">
                  <a16:creationId xmlns:a16="http://schemas.microsoft.com/office/drawing/2014/main" id="{22077B00-89CC-4DE1-AD4D-4AA7D6F962AB}"/>
                </a:ext>
              </a:extLst>
            </p:cNvPr>
            <p:cNvPicPr>
              <a:picLocks noChangeAspect="1"/>
            </p:cNvPicPr>
            <p:nvPr/>
          </p:nvPicPr>
          <p:blipFill>
            <a:blip r:embed="rId4"/>
            <a:stretch>
              <a:fillRect/>
            </a:stretch>
          </p:blipFill>
          <p:spPr>
            <a:xfrm>
              <a:off x="-1745432" y="2695235"/>
              <a:ext cx="228632" cy="228632"/>
            </a:xfrm>
            <a:prstGeom prst="rect">
              <a:avLst/>
            </a:prstGeom>
          </p:spPr>
        </p:pic>
        <p:sp>
          <p:nvSpPr>
            <p:cNvPr id="135" name="TextBox 134">
              <a:extLst>
                <a:ext uri="{FF2B5EF4-FFF2-40B4-BE49-F238E27FC236}">
                  <a16:creationId xmlns:a16="http://schemas.microsoft.com/office/drawing/2014/main" id="{0F28196F-B45F-4E0E-99E9-09E57832954D}"/>
                </a:ext>
              </a:extLst>
            </p:cNvPr>
            <p:cNvSpPr txBox="1"/>
            <p:nvPr/>
          </p:nvSpPr>
          <p:spPr>
            <a:xfrm>
              <a:off x="-2083671" y="2908071"/>
              <a:ext cx="905111" cy="400110"/>
            </a:xfrm>
            <a:prstGeom prst="rect">
              <a:avLst/>
            </a:prstGeom>
            <a:noFill/>
          </p:spPr>
          <p:txBody>
            <a:bodyPr wrap="square" rtlCol="0">
              <a:spAutoFit/>
            </a:bodyPr>
            <a:lstStyle/>
            <a:p>
              <a:pPr algn="ctr"/>
              <a:r>
                <a:rPr lang="en-GB" sz="1000" dirty="0"/>
                <a:t>Claim Handler 1</a:t>
              </a:r>
            </a:p>
          </p:txBody>
        </p:sp>
      </p:grpSp>
      <p:grpSp>
        <p:nvGrpSpPr>
          <p:cNvPr id="136" name="Group 135">
            <a:extLst>
              <a:ext uri="{FF2B5EF4-FFF2-40B4-BE49-F238E27FC236}">
                <a16:creationId xmlns:a16="http://schemas.microsoft.com/office/drawing/2014/main" id="{C5FBCE05-B09B-4611-AFC2-2273AFA85E65}"/>
              </a:ext>
            </a:extLst>
          </p:cNvPr>
          <p:cNvGrpSpPr/>
          <p:nvPr/>
        </p:nvGrpSpPr>
        <p:grpSpPr>
          <a:xfrm>
            <a:off x="2379822" y="2758249"/>
            <a:ext cx="1219270" cy="612946"/>
            <a:chOff x="-2078343" y="3641797"/>
            <a:chExt cx="1219270" cy="612946"/>
          </a:xfrm>
        </p:grpSpPr>
        <p:pic>
          <p:nvPicPr>
            <p:cNvPr id="137" name="Picture 136">
              <a:extLst>
                <a:ext uri="{FF2B5EF4-FFF2-40B4-BE49-F238E27FC236}">
                  <a16:creationId xmlns:a16="http://schemas.microsoft.com/office/drawing/2014/main" id="{7E31FAC3-959F-41C1-B5EC-4E4F584CCEAD}"/>
                </a:ext>
              </a:extLst>
            </p:cNvPr>
            <p:cNvPicPr>
              <a:picLocks noChangeAspect="1"/>
            </p:cNvPicPr>
            <p:nvPr/>
          </p:nvPicPr>
          <p:blipFill>
            <a:blip r:embed="rId4"/>
            <a:stretch>
              <a:fillRect/>
            </a:stretch>
          </p:blipFill>
          <p:spPr>
            <a:xfrm>
              <a:off x="-1583024" y="3641797"/>
              <a:ext cx="228632" cy="228632"/>
            </a:xfrm>
            <a:prstGeom prst="rect">
              <a:avLst/>
            </a:prstGeom>
          </p:spPr>
        </p:pic>
        <p:sp>
          <p:nvSpPr>
            <p:cNvPr id="138" name="TextBox 137">
              <a:extLst>
                <a:ext uri="{FF2B5EF4-FFF2-40B4-BE49-F238E27FC236}">
                  <a16:creationId xmlns:a16="http://schemas.microsoft.com/office/drawing/2014/main" id="{5B4E9EE7-2116-499D-AB02-B976A0FF8EDE}"/>
                </a:ext>
              </a:extLst>
            </p:cNvPr>
            <p:cNvSpPr txBox="1"/>
            <p:nvPr/>
          </p:nvSpPr>
          <p:spPr>
            <a:xfrm>
              <a:off x="-2078343" y="3854633"/>
              <a:ext cx="1219270" cy="400110"/>
            </a:xfrm>
            <a:prstGeom prst="rect">
              <a:avLst/>
            </a:prstGeom>
            <a:noFill/>
          </p:spPr>
          <p:txBody>
            <a:bodyPr wrap="square" rtlCol="0">
              <a:spAutoFit/>
            </a:bodyPr>
            <a:lstStyle/>
            <a:p>
              <a:pPr algn="ctr"/>
              <a:r>
                <a:rPr lang="en-GB" sz="1000" b="1" dirty="0"/>
                <a:t>Branch</a:t>
              </a:r>
              <a:r>
                <a:rPr lang="en-GB" sz="1000" dirty="0"/>
                <a:t> Claim Handler 1b</a:t>
              </a:r>
            </a:p>
          </p:txBody>
        </p:sp>
      </p:grpSp>
      <p:grpSp>
        <p:nvGrpSpPr>
          <p:cNvPr id="139" name="Group 138">
            <a:extLst>
              <a:ext uri="{FF2B5EF4-FFF2-40B4-BE49-F238E27FC236}">
                <a16:creationId xmlns:a16="http://schemas.microsoft.com/office/drawing/2014/main" id="{B362F675-7800-4BE9-A914-8B0C45E72CB3}"/>
              </a:ext>
            </a:extLst>
          </p:cNvPr>
          <p:cNvGrpSpPr/>
          <p:nvPr/>
        </p:nvGrpSpPr>
        <p:grpSpPr>
          <a:xfrm>
            <a:off x="4010365" y="2405794"/>
            <a:ext cx="844127" cy="612946"/>
            <a:chOff x="-2192659" y="4504501"/>
            <a:chExt cx="844127" cy="612946"/>
          </a:xfrm>
        </p:grpSpPr>
        <p:pic>
          <p:nvPicPr>
            <p:cNvPr id="140" name="Picture 139">
              <a:extLst>
                <a:ext uri="{FF2B5EF4-FFF2-40B4-BE49-F238E27FC236}">
                  <a16:creationId xmlns:a16="http://schemas.microsoft.com/office/drawing/2014/main" id="{E1688F1F-D84F-4075-823B-FD256586D8FE}"/>
                </a:ext>
              </a:extLst>
            </p:cNvPr>
            <p:cNvPicPr>
              <a:picLocks noChangeAspect="1"/>
            </p:cNvPicPr>
            <p:nvPr/>
          </p:nvPicPr>
          <p:blipFill>
            <a:blip r:embed="rId4"/>
            <a:stretch>
              <a:fillRect/>
            </a:stretch>
          </p:blipFill>
          <p:spPr>
            <a:xfrm>
              <a:off x="-1884912" y="4504501"/>
              <a:ext cx="228632" cy="228632"/>
            </a:xfrm>
            <a:prstGeom prst="rect">
              <a:avLst/>
            </a:prstGeom>
          </p:spPr>
        </p:pic>
        <p:sp>
          <p:nvSpPr>
            <p:cNvPr id="141" name="TextBox 140">
              <a:extLst>
                <a:ext uri="{FF2B5EF4-FFF2-40B4-BE49-F238E27FC236}">
                  <a16:creationId xmlns:a16="http://schemas.microsoft.com/office/drawing/2014/main" id="{0182318C-B0C1-42B4-950C-7F5A0AEEDFBA}"/>
                </a:ext>
              </a:extLst>
            </p:cNvPr>
            <p:cNvSpPr txBox="1"/>
            <p:nvPr/>
          </p:nvSpPr>
          <p:spPr>
            <a:xfrm>
              <a:off x="-2192659" y="4717337"/>
              <a:ext cx="844127" cy="400110"/>
            </a:xfrm>
            <a:prstGeom prst="rect">
              <a:avLst/>
            </a:prstGeom>
            <a:noFill/>
          </p:spPr>
          <p:txBody>
            <a:bodyPr wrap="square" rtlCol="0">
              <a:spAutoFit/>
            </a:bodyPr>
            <a:lstStyle/>
            <a:p>
              <a:pPr algn="ctr"/>
              <a:r>
                <a:rPr lang="en-GB" sz="1000" dirty="0"/>
                <a:t>Claim Handler 2</a:t>
              </a:r>
            </a:p>
          </p:txBody>
        </p:sp>
      </p:grpSp>
      <p:grpSp>
        <p:nvGrpSpPr>
          <p:cNvPr id="142" name="Group 141">
            <a:extLst>
              <a:ext uri="{FF2B5EF4-FFF2-40B4-BE49-F238E27FC236}">
                <a16:creationId xmlns:a16="http://schemas.microsoft.com/office/drawing/2014/main" id="{75A7A1E0-9946-4293-98D7-A4812C887869}"/>
              </a:ext>
            </a:extLst>
          </p:cNvPr>
          <p:cNvGrpSpPr/>
          <p:nvPr/>
        </p:nvGrpSpPr>
        <p:grpSpPr>
          <a:xfrm>
            <a:off x="4557918" y="2405794"/>
            <a:ext cx="1219270" cy="612946"/>
            <a:chOff x="9225211" y="2781647"/>
            <a:chExt cx="1219270" cy="612946"/>
          </a:xfrm>
        </p:grpSpPr>
        <p:pic>
          <p:nvPicPr>
            <p:cNvPr id="143" name="Picture 142">
              <a:extLst>
                <a:ext uri="{FF2B5EF4-FFF2-40B4-BE49-F238E27FC236}">
                  <a16:creationId xmlns:a16="http://schemas.microsoft.com/office/drawing/2014/main" id="{303A477C-B11C-4AB9-ACFB-CEE72F48F522}"/>
                </a:ext>
              </a:extLst>
            </p:cNvPr>
            <p:cNvPicPr>
              <a:picLocks noChangeAspect="1"/>
            </p:cNvPicPr>
            <p:nvPr/>
          </p:nvPicPr>
          <p:blipFill>
            <a:blip r:embed="rId4"/>
            <a:stretch>
              <a:fillRect/>
            </a:stretch>
          </p:blipFill>
          <p:spPr>
            <a:xfrm>
              <a:off x="9720530" y="2781647"/>
              <a:ext cx="228632" cy="228632"/>
            </a:xfrm>
            <a:prstGeom prst="rect">
              <a:avLst/>
            </a:prstGeom>
          </p:spPr>
        </p:pic>
        <p:sp>
          <p:nvSpPr>
            <p:cNvPr id="144" name="TextBox 143">
              <a:extLst>
                <a:ext uri="{FF2B5EF4-FFF2-40B4-BE49-F238E27FC236}">
                  <a16:creationId xmlns:a16="http://schemas.microsoft.com/office/drawing/2014/main" id="{D1AD4812-CFCE-4223-BF8A-FEB88F1F1FF9}"/>
                </a:ext>
              </a:extLst>
            </p:cNvPr>
            <p:cNvSpPr txBox="1"/>
            <p:nvPr/>
          </p:nvSpPr>
          <p:spPr>
            <a:xfrm>
              <a:off x="9225211" y="2994483"/>
              <a:ext cx="1219270" cy="400110"/>
            </a:xfrm>
            <a:prstGeom prst="rect">
              <a:avLst/>
            </a:prstGeom>
            <a:noFill/>
          </p:spPr>
          <p:txBody>
            <a:bodyPr wrap="square" rtlCol="0">
              <a:spAutoFit/>
            </a:bodyPr>
            <a:lstStyle/>
            <a:p>
              <a:pPr algn="ctr"/>
              <a:r>
                <a:rPr lang="en-GB" sz="1000" b="1" dirty="0"/>
                <a:t>Branch</a:t>
              </a:r>
              <a:r>
                <a:rPr lang="en-GB" sz="1000" dirty="0"/>
                <a:t> Claim Handler 2a</a:t>
              </a:r>
            </a:p>
          </p:txBody>
        </p:sp>
      </p:grpSp>
      <p:grpSp>
        <p:nvGrpSpPr>
          <p:cNvPr id="145" name="Group 144">
            <a:extLst>
              <a:ext uri="{FF2B5EF4-FFF2-40B4-BE49-F238E27FC236}">
                <a16:creationId xmlns:a16="http://schemas.microsoft.com/office/drawing/2014/main" id="{A2D10B91-5DD3-4C03-A104-6EE54C65D851}"/>
              </a:ext>
            </a:extLst>
          </p:cNvPr>
          <p:cNvGrpSpPr/>
          <p:nvPr/>
        </p:nvGrpSpPr>
        <p:grpSpPr>
          <a:xfrm>
            <a:off x="7310583" y="2758249"/>
            <a:ext cx="844127" cy="612946"/>
            <a:chOff x="-2192659" y="4504501"/>
            <a:chExt cx="844127" cy="612946"/>
          </a:xfrm>
        </p:grpSpPr>
        <p:pic>
          <p:nvPicPr>
            <p:cNvPr id="146" name="Picture 145">
              <a:extLst>
                <a:ext uri="{FF2B5EF4-FFF2-40B4-BE49-F238E27FC236}">
                  <a16:creationId xmlns:a16="http://schemas.microsoft.com/office/drawing/2014/main" id="{8ADBA81B-21AD-4FB4-B1BF-E83FC10F512E}"/>
                </a:ext>
              </a:extLst>
            </p:cNvPr>
            <p:cNvPicPr>
              <a:picLocks noChangeAspect="1"/>
            </p:cNvPicPr>
            <p:nvPr/>
          </p:nvPicPr>
          <p:blipFill>
            <a:blip r:embed="rId4"/>
            <a:stretch>
              <a:fillRect/>
            </a:stretch>
          </p:blipFill>
          <p:spPr>
            <a:xfrm>
              <a:off x="-1884912" y="4504501"/>
              <a:ext cx="228632" cy="228632"/>
            </a:xfrm>
            <a:prstGeom prst="rect">
              <a:avLst/>
            </a:prstGeom>
          </p:spPr>
        </p:pic>
        <p:sp>
          <p:nvSpPr>
            <p:cNvPr id="147" name="TextBox 146">
              <a:extLst>
                <a:ext uri="{FF2B5EF4-FFF2-40B4-BE49-F238E27FC236}">
                  <a16:creationId xmlns:a16="http://schemas.microsoft.com/office/drawing/2014/main" id="{B352795C-A104-46EF-ADAD-4388E29C12C4}"/>
                </a:ext>
              </a:extLst>
            </p:cNvPr>
            <p:cNvSpPr txBox="1"/>
            <p:nvPr/>
          </p:nvSpPr>
          <p:spPr>
            <a:xfrm>
              <a:off x="-2192659" y="4717337"/>
              <a:ext cx="844127" cy="400110"/>
            </a:xfrm>
            <a:prstGeom prst="rect">
              <a:avLst/>
            </a:prstGeom>
            <a:noFill/>
          </p:spPr>
          <p:txBody>
            <a:bodyPr wrap="square" rtlCol="0">
              <a:spAutoFit/>
            </a:bodyPr>
            <a:lstStyle/>
            <a:p>
              <a:pPr algn="ctr"/>
              <a:r>
                <a:rPr lang="en-GB" sz="1000" dirty="0"/>
                <a:t>Claim Handler 3</a:t>
              </a:r>
            </a:p>
          </p:txBody>
        </p:sp>
      </p:grpSp>
      <p:grpSp>
        <p:nvGrpSpPr>
          <p:cNvPr id="148" name="Group 147">
            <a:extLst>
              <a:ext uri="{FF2B5EF4-FFF2-40B4-BE49-F238E27FC236}">
                <a16:creationId xmlns:a16="http://schemas.microsoft.com/office/drawing/2014/main" id="{474AA357-EB80-4E14-AE6C-0A36AD341F09}"/>
              </a:ext>
            </a:extLst>
          </p:cNvPr>
          <p:cNvGrpSpPr/>
          <p:nvPr/>
        </p:nvGrpSpPr>
        <p:grpSpPr>
          <a:xfrm>
            <a:off x="206795" y="2758249"/>
            <a:ext cx="1068005" cy="612946"/>
            <a:chOff x="-2542477" y="2474419"/>
            <a:chExt cx="1068005" cy="612946"/>
          </a:xfrm>
        </p:grpSpPr>
        <p:pic>
          <p:nvPicPr>
            <p:cNvPr id="149" name="Picture 148">
              <a:extLst>
                <a:ext uri="{FF2B5EF4-FFF2-40B4-BE49-F238E27FC236}">
                  <a16:creationId xmlns:a16="http://schemas.microsoft.com/office/drawing/2014/main" id="{00A4562E-1525-49EC-BFD5-8E05488632A4}"/>
                </a:ext>
              </a:extLst>
            </p:cNvPr>
            <p:cNvPicPr>
              <a:picLocks noChangeAspect="1"/>
            </p:cNvPicPr>
            <p:nvPr/>
          </p:nvPicPr>
          <p:blipFill>
            <a:blip r:embed="rId4"/>
            <a:stretch>
              <a:fillRect/>
            </a:stretch>
          </p:blipFill>
          <p:spPr>
            <a:xfrm>
              <a:off x="-2122791" y="2474419"/>
              <a:ext cx="228632" cy="228632"/>
            </a:xfrm>
            <a:prstGeom prst="rect">
              <a:avLst/>
            </a:prstGeom>
          </p:spPr>
        </p:pic>
        <p:sp>
          <p:nvSpPr>
            <p:cNvPr id="150" name="TextBox 149">
              <a:extLst>
                <a:ext uri="{FF2B5EF4-FFF2-40B4-BE49-F238E27FC236}">
                  <a16:creationId xmlns:a16="http://schemas.microsoft.com/office/drawing/2014/main" id="{E004E327-D3F5-4BB2-A04F-2BBA8B9A7BCB}"/>
                </a:ext>
              </a:extLst>
            </p:cNvPr>
            <p:cNvSpPr txBox="1"/>
            <p:nvPr/>
          </p:nvSpPr>
          <p:spPr>
            <a:xfrm>
              <a:off x="-2542477" y="2687255"/>
              <a:ext cx="1068005" cy="400110"/>
            </a:xfrm>
            <a:prstGeom prst="rect">
              <a:avLst/>
            </a:prstGeom>
            <a:noFill/>
          </p:spPr>
          <p:txBody>
            <a:bodyPr wrap="square" rtlCol="0">
              <a:spAutoFit/>
            </a:bodyPr>
            <a:lstStyle/>
            <a:p>
              <a:pPr algn="ctr"/>
              <a:r>
                <a:rPr lang="en-GB" sz="1000" dirty="0"/>
                <a:t>Claim Handler Team Leader 1</a:t>
              </a:r>
            </a:p>
          </p:txBody>
        </p:sp>
      </p:grpSp>
      <p:grpSp>
        <p:nvGrpSpPr>
          <p:cNvPr id="151" name="Group 150">
            <a:extLst>
              <a:ext uri="{FF2B5EF4-FFF2-40B4-BE49-F238E27FC236}">
                <a16:creationId xmlns:a16="http://schemas.microsoft.com/office/drawing/2014/main" id="{90F636B8-1FED-486D-91E4-433352560893}"/>
              </a:ext>
            </a:extLst>
          </p:cNvPr>
          <p:cNvGrpSpPr/>
          <p:nvPr/>
        </p:nvGrpSpPr>
        <p:grpSpPr>
          <a:xfrm>
            <a:off x="3130424" y="2405794"/>
            <a:ext cx="1068005" cy="612946"/>
            <a:chOff x="-2542477" y="2474419"/>
            <a:chExt cx="1068005" cy="612946"/>
          </a:xfrm>
        </p:grpSpPr>
        <p:pic>
          <p:nvPicPr>
            <p:cNvPr id="152" name="Picture 151">
              <a:extLst>
                <a:ext uri="{FF2B5EF4-FFF2-40B4-BE49-F238E27FC236}">
                  <a16:creationId xmlns:a16="http://schemas.microsoft.com/office/drawing/2014/main" id="{DBB025B7-020D-40E1-B079-268ECBC04D85}"/>
                </a:ext>
              </a:extLst>
            </p:cNvPr>
            <p:cNvPicPr>
              <a:picLocks noChangeAspect="1"/>
            </p:cNvPicPr>
            <p:nvPr/>
          </p:nvPicPr>
          <p:blipFill>
            <a:blip r:embed="rId4"/>
            <a:stretch>
              <a:fillRect/>
            </a:stretch>
          </p:blipFill>
          <p:spPr>
            <a:xfrm>
              <a:off x="-2122791" y="2474419"/>
              <a:ext cx="228632" cy="228632"/>
            </a:xfrm>
            <a:prstGeom prst="rect">
              <a:avLst/>
            </a:prstGeom>
          </p:spPr>
        </p:pic>
        <p:sp>
          <p:nvSpPr>
            <p:cNvPr id="153" name="TextBox 152">
              <a:extLst>
                <a:ext uri="{FF2B5EF4-FFF2-40B4-BE49-F238E27FC236}">
                  <a16:creationId xmlns:a16="http://schemas.microsoft.com/office/drawing/2014/main" id="{769714AF-AAA8-44A8-AB5D-4C89D03EEC4A}"/>
                </a:ext>
              </a:extLst>
            </p:cNvPr>
            <p:cNvSpPr txBox="1"/>
            <p:nvPr/>
          </p:nvSpPr>
          <p:spPr>
            <a:xfrm>
              <a:off x="-2542477" y="2687255"/>
              <a:ext cx="1068005" cy="400110"/>
            </a:xfrm>
            <a:prstGeom prst="rect">
              <a:avLst/>
            </a:prstGeom>
            <a:noFill/>
          </p:spPr>
          <p:txBody>
            <a:bodyPr wrap="square" rtlCol="0">
              <a:spAutoFit/>
            </a:bodyPr>
            <a:lstStyle/>
            <a:p>
              <a:pPr algn="ctr"/>
              <a:r>
                <a:rPr lang="en-GB" sz="1000" dirty="0"/>
                <a:t>Claim Handler Team Leader 2</a:t>
              </a:r>
            </a:p>
          </p:txBody>
        </p:sp>
      </p:grpSp>
      <p:grpSp>
        <p:nvGrpSpPr>
          <p:cNvPr id="154" name="Group 153">
            <a:extLst>
              <a:ext uri="{FF2B5EF4-FFF2-40B4-BE49-F238E27FC236}">
                <a16:creationId xmlns:a16="http://schemas.microsoft.com/office/drawing/2014/main" id="{67798528-081E-4814-A227-DD5C30D4076D}"/>
              </a:ext>
            </a:extLst>
          </p:cNvPr>
          <p:cNvGrpSpPr/>
          <p:nvPr/>
        </p:nvGrpSpPr>
        <p:grpSpPr>
          <a:xfrm>
            <a:off x="6388617" y="2758249"/>
            <a:ext cx="1068005" cy="612946"/>
            <a:chOff x="-2542477" y="2474419"/>
            <a:chExt cx="1068005" cy="612946"/>
          </a:xfrm>
        </p:grpSpPr>
        <p:pic>
          <p:nvPicPr>
            <p:cNvPr id="155" name="Picture 154">
              <a:extLst>
                <a:ext uri="{FF2B5EF4-FFF2-40B4-BE49-F238E27FC236}">
                  <a16:creationId xmlns:a16="http://schemas.microsoft.com/office/drawing/2014/main" id="{84C61F7E-F752-4F4B-BFE6-CC33A463BEFC}"/>
                </a:ext>
              </a:extLst>
            </p:cNvPr>
            <p:cNvPicPr>
              <a:picLocks noChangeAspect="1"/>
            </p:cNvPicPr>
            <p:nvPr/>
          </p:nvPicPr>
          <p:blipFill>
            <a:blip r:embed="rId4"/>
            <a:stretch>
              <a:fillRect/>
            </a:stretch>
          </p:blipFill>
          <p:spPr>
            <a:xfrm>
              <a:off x="-2122791" y="2474419"/>
              <a:ext cx="228632" cy="228632"/>
            </a:xfrm>
            <a:prstGeom prst="rect">
              <a:avLst/>
            </a:prstGeom>
          </p:spPr>
        </p:pic>
        <p:sp>
          <p:nvSpPr>
            <p:cNvPr id="156" name="TextBox 155">
              <a:extLst>
                <a:ext uri="{FF2B5EF4-FFF2-40B4-BE49-F238E27FC236}">
                  <a16:creationId xmlns:a16="http://schemas.microsoft.com/office/drawing/2014/main" id="{4D9F6F83-4472-4ABA-9B65-4427385CED73}"/>
                </a:ext>
              </a:extLst>
            </p:cNvPr>
            <p:cNvSpPr txBox="1"/>
            <p:nvPr/>
          </p:nvSpPr>
          <p:spPr>
            <a:xfrm>
              <a:off x="-2542477" y="2687255"/>
              <a:ext cx="1068005" cy="400110"/>
            </a:xfrm>
            <a:prstGeom prst="rect">
              <a:avLst/>
            </a:prstGeom>
            <a:noFill/>
          </p:spPr>
          <p:txBody>
            <a:bodyPr wrap="square" rtlCol="0">
              <a:spAutoFit/>
            </a:bodyPr>
            <a:lstStyle/>
            <a:p>
              <a:pPr algn="ctr"/>
              <a:r>
                <a:rPr lang="en-GB" sz="1000" dirty="0"/>
                <a:t>Claim Handler Team Leader 3</a:t>
              </a:r>
            </a:p>
          </p:txBody>
        </p:sp>
      </p:grpSp>
      <p:grpSp>
        <p:nvGrpSpPr>
          <p:cNvPr id="157" name="Group 156">
            <a:extLst>
              <a:ext uri="{FF2B5EF4-FFF2-40B4-BE49-F238E27FC236}">
                <a16:creationId xmlns:a16="http://schemas.microsoft.com/office/drawing/2014/main" id="{86938391-6609-48AF-91F2-38D29EF92DA8}"/>
              </a:ext>
            </a:extLst>
          </p:cNvPr>
          <p:cNvGrpSpPr/>
          <p:nvPr/>
        </p:nvGrpSpPr>
        <p:grpSpPr>
          <a:xfrm>
            <a:off x="5559042" y="2405794"/>
            <a:ext cx="982153" cy="591349"/>
            <a:chOff x="5559042" y="2458349"/>
            <a:chExt cx="982153" cy="591349"/>
          </a:xfrm>
        </p:grpSpPr>
        <p:sp>
          <p:nvSpPr>
            <p:cNvPr id="158" name="TextBox 157">
              <a:extLst>
                <a:ext uri="{FF2B5EF4-FFF2-40B4-BE49-F238E27FC236}">
                  <a16:creationId xmlns:a16="http://schemas.microsoft.com/office/drawing/2014/main" id="{9F8DE51E-0242-41F0-BC98-5E7C5E07BF3F}"/>
                </a:ext>
              </a:extLst>
            </p:cNvPr>
            <p:cNvSpPr txBox="1"/>
            <p:nvPr/>
          </p:nvSpPr>
          <p:spPr>
            <a:xfrm>
              <a:off x="5559042" y="2649588"/>
              <a:ext cx="982153" cy="400110"/>
            </a:xfrm>
            <a:prstGeom prst="rect">
              <a:avLst/>
            </a:prstGeom>
            <a:noFill/>
          </p:spPr>
          <p:txBody>
            <a:bodyPr wrap="square" rtlCol="0">
              <a:spAutoFit/>
            </a:bodyPr>
            <a:lstStyle/>
            <a:p>
              <a:pPr algn="ctr"/>
              <a:r>
                <a:rPr lang="en-GB" sz="1000" b="1" dirty="0"/>
                <a:t>Branch</a:t>
              </a:r>
              <a:r>
                <a:rPr lang="en-GB" sz="1000" dirty="0"/>
                <a:t> Claim Handler 2b</a:t>
              </a:r>
            </a:p>
          </p:txBody>
        </p:sp>
        <p:pic>
          <p:nvPicPr>
            <p:cNvPr id="159" name="Picture 158">
              <a:extLst>
                <a:ext uri="{FF2B5EF4-FFF2-40B4-BE49-F238E27FC236}">
                  <a16:creationId xmlns:a16="http://schemas.microsoft.com/office/drawing/2014/main" id="{4840E41D-2B1D-44AA-9CA5-AEB3A5CF6F48}"/>
                </a:ext>
              </a:extLst>
            </p:cNvPr>
            <p:cNvPicPr>
              <a:picLocks noChangeAspect="1"/>
            </p:cNvPicPr>
            <p:nvPr/>
          </p:nvPicPr>
          <p:blipFill>
            <a:blip r:embed="rId3"/>
            <a:stretch>
              <a:fillRect/>
            </a:stretch>
          </p:blipFill>
          <p:spPr>
            <a:xfrm>
              <a:off x="5947005" y="2458349"/>
              <a:ext cx="206227" cy="206227"/>
            </a:xfrm>
            <a:prstGeom prst="rect">
              <a:avLst/>
            </a:prstGeom>
          </p:spPr>
        </p:pic>
      </p:grpSp>
    </p:spTree>
    <p:extLst>
      <p:ext uri="{BB962C8B-B14F-4D97-AF65-F5344CB8AC3E}">
        <p14:creationId xmlns:p14="http://schemas.microsoft.com/office/powerpoint/2010/main" val="2979384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977" y="691116"/>
            <a:ext cx="8367823" cy="5435047"/>
          </a:xfrm>
          <a:ln>
            <a:noFill/>
          </a:ln>
        </p:spPr>
        <p:txBody>
          <a:bodyPr/>
          <a:lstStyle/>
          <a:p>
            <a:pPr marL="0" indent="0">
              <a:buNone/>
            </a:pPr>
            <a:r>
              <a:rPr lang="en-US" sz="2800" dirty="0">
                <a:solidFill>
                  <a:srgbClr val="E78332"/>
                </a:solidFill>
                <a:latin typeface="Arial" pitchFamily="34" charset="0"/>
                <a:cs typeface="Arial" pitchFamily="34" charset="0"/>
              </a:rPr>
              <a:t>Definition of Terms </a:t>
            </a:r>
            <a:r>
              <a:rPr lang="en-US" sz="2400" dirty="0">
                <a:solidFill>
                  <a:srgbClr val="E78332"/>
                </a:solidFill>
                <a:latin typeface="Arial" pitchFamily="34" charset="0"/>
                <a:cs typeface="Arial" pitchFamily="34" charset="0"/>
              </a:rPr>
              <a:t>continued…</a:t>
            </a:r>
            <a:endParaRPr lang="en-GB" sz="2800" dirty="0">
              <a:solidFill>
                <a:srgbClr val="E78332"/>
              </a:solidFill>
              <a:latin typeface="Arial" pitchFamily="34" charset="0"/>
              <a:cs typeface="Arial" pitchFamily="34" charset="0"/>
            </a:endParaRPr>
          </a:p>
          <a:p>
            <a:pPr marL="0" indent="0">
              <a:buNone/>
            </a:pPr>
            <a:endParaRPr lang="en-GB" sz="600" dirty="0">
              <a:solidFill>
                <a:srgbClr val="196DB2"/>
              </a:solidFill>
              <a:latin typeface="Arial" pitchFamily="34" charset="0"/>
              <a:cs typeface="Arial" pitchFamily="34" charset="0"/>
            </a:endParaRPr>
          </a:p>
          <a:p>
            <a:pPr marL="0" indent="0">
              <a:buNone/>
            </a:pPr>
            <a:r>
              <a:rPr lang="en-GB" sz="2400" dirty="0">
                <a:solidFill>
                  <a:srgbClr val="196DB2"/>
                </a:solidFill>
                <a:latin typeface="Arial" pitchFamily="34" charset="0"/>
                <a:cs typeface="Arial" pitchFamily="34" charset="0"/>
              </a:rPr>
              <a:t>View claim</a:t>
            </a: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r>
              <a:rPr lang="en-GB" sz="2400" dirty="0">
                <a:solidFill>
                  <a:srgbClr val="196DB2"/>
                </a:solidFill>
                <a:latin typeface="Arial" pitchFamily="34" charset="0"/>
                <a:cs typeface="Arial" pitchFamily="34" charset="0"/>
              </a:rPr>
              <a:t>Work on a claim</a:t>
            </a: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3</a:t>
            </a:fld>
            <a:endParaRPr lang="en-US" dirty="0">
              <a:solidFill>
                <a:schemeClr val="bg1"/>
              </a:solidFill>
            </a:endParaRPr>
          </a:p>
        </p:txBody>
      </p:sp>
      <p:sp>
        <p:nvSpPr>
          <p:cNvPr id="8" name="TextBox 7"/>
          <p:cNvSpPr txBox="1"/>
          <p:nvPr/>
        </p:nvSpPr>
        <p:spPr>
          <a:xfrm>
            <a:off x="374667" y="4313109"/>
            <a:ext cx="4944151" cy="1477328"/>
          </a:xfrm>
          <a:prstGeom prst="rect">
            <a:avLst/>
          </a:prstGeom>
          <a:noFill/>
        </p:spPr>
        <p:txBody>
          <a:bodyPr wrap="square" rtlCol="0">
            <a:spAutoFit/>
          </a:bodyPr>
          <a:lstStyle/>
          <a:p>
            <a:pPr marL="342900" indent="-342900">
              <a:buFont typeface="Arial" pitchFamily="34" charset="0"/>
              <a:buChar char="•"/>
            </a:pPr>
            <a:r>
              <a:rPr lang="en-US" dirty="0">
                <a:latin typeface="Arial" pitchFamily="34" charset="0"/>
                <a:cs typeface="Arial" pitchFamily="34" charset="0"/>
              </a:rPr>
              <a:t>You can work on a claim if you can access it from your Worklist and can open the activity.</a:t>
            </a:r>
          </a:p>
          <a:p>
            <a:pPr marL="342900" indent="-342900">
              <a:buFont typeface="Arial" pitchFamily="34" charset="0"/>
              <a:buChar char="•"/>
            </a:pPr>
            <a:r>
              <a:rPr lang="en-US" dirty="0">
                <a:latin typeface="Arial" pitchFamily="34" charset="0"/>
                <a:cs typeface="Arial" pitchFamily="34" charset="0"/>
              </a:rPr>
              <a:t>This function is shown using this</a:t>
            </a:r>
          </a:p>
          <a:p>
            <a:r>
              <a:rPr lang="en-US" dirty="0">
                <a:latin typeface="Arial" pitchFamily="34" charset="0"/>
                <a:cs typeface="Arial" pitchFamily="34" charset="0"/>
              </a:rPr>
              <a:t>     image: </a:t>
            </a:r>
            <a:endParaRPr lang="en-GB" dirty="0">
              <a:latin typeface="Arial" pitchFamily="34" charset="0"/>
              <a:cs typeface="Arial" pitchFamily="34" charset="0"/>
            </a:endParaRPr>
          </a:p>
        </p:txBody>
      </p:sp>
      <p:sp>
        <p:nvSpPr>
          <p:cNvPr id="9" name="TextBox 8"/>
          <p:cNvSpPr txBox="1"/>
          <p:nvPr/>
        </p:nvSpPr>
        <p:spPr>
          <a:xfrm>
            <a:off x="321502" y="1705577"/>
            <a:ext cx="4944151" cy="923330"/>
          </a:xfrm>
          <a:prstGeom prst="rect">
            <a:avLst/>
          </a:prstGeom>
          <a:noFill/>
        </p:spPr>
        <p:txBody>
          <a:bodyPr wrap="square" rtlCol="0">
            <a:spAutoFit/>
          </a:bodyPr>
          <a:lstStyle/>
          <a:p>
            <a:pPr marL="0" indent="0">
              <a:buNone/>
            </a:pPr>
            <a:r>
              <a:rPr lang="en-GB" dirty="0">
                <a:latin typeface="Arial" pitchFamily="34" charset="0"/>
                <a:cs typeface="Arial" pitchFamily="34" charset="0"/>
              </a:rPr>
              <a:t>Being able to view a claim means you:</a:t>
            </a:r>
          </a:p>
          <a:p>
            <a:pPr marL="342900" indent="-342900">
              <a:buFont typeface="Arial" pitchFamily="34" charset="0"/>
              <a:buChar char="•"/>
            </a:pPr>
            <a:r>
              <a:rPr lang="en-GB" dirty="0">
                <a:latin typeface="Arial" pitchFamily="34" charset="0"/>
                <a:cs typeface="Arial" pitchFamily="34" charset="0"/>
              </a:rPr>
              <a:t>Can search for and have results returned for a claim using the ‘Search’ function</a:t>
            </a:r>
          </a:p>
        </p:txBody>
      </p:sp>
      <p:sp>
        <p:nvSpPr>
          <p:cNvPr id="10" name="TextBox 9"/>
          <p:cNvSpPr txBox="1"/>
          <p:nvPr/>
        </p:nvSpPr>
        <p:spPr>
          <a:xfrm>
            <a:off x="310868" y="2582935"/>
            <a:ext cx="6242332" cy="923330"/>
          </a:xfrm>
          <a:prstGeom prst="rect">
            <a:avLst/>
          </a:prstGeom>
          <a:noFill/>
        </p:spPr>
        <p:txBody>
          <a:bodyPr wrap="square" rtlCol="0">
            <a:spAutoFit/>
          </a:bodyPr>
          <a:lstStyle/>
          <a:p>
            <a:pPr marL="342900" indent="-342900">
              <a:buFont typeface="Arial" pitchFamily="34" charset="0"/>
              <a:buChar char="•"/>
            </a:pPr>
            <a:r>
              <a:rPr lang="en-GB" dirty="0">
                <a:latin typeface="Arial" pitchFamily="34" charset="0"/>
                <a:cs typeface="Arial" pitchFamily="34" charset="0"/>
              </a:rPr>
              <a:t>Can view the claim details in ‘read only’ mode by clicking the ‘View Process Details’ icon</a:t>
            </a:r>
          </a:p>
          <a:p>
            <a:pPr marL="342900" indent="-342900">
              <a:buFont typeface="Arial" pitchFamily="34" charset="0"/>
              <a:buChar char="•"/>
            </a:pPr>
            <a:r>
              <a:rPr lang="en-GB" dirty="0">
                <a:latin typeface="Arial" pitchFamily="34" charset="0"/>
                <a:cs typeface="Arial" pitchFamily="34" charset="0"/>
              </a:rPr>
              <a:t>This function is shown using this image:</a:t>
            </a:r>
          </a:p>
        </p:txBody>
      </p:sp>
      <p:pic>
        <p:nvPicPr>
          <p:cNvPr id="13" name="Picture 12">
            <a:extLst>
              <a:ext uri="{FF2B5EF4-FFF2-40B4-BE49-F238E27FC236}">
                <a16:creationId xmlns:a16="http://schemas.microsoft.com/office/drawing/2014/main" id="{8310933D-95F6-57A2-DF93-CCBB9B79A80C}"/>
              </a:ext>
            </a:extLst>
          </p:cNvPr>
          <p:cNvPicPr>
            <a:picLocks noChangeAspect="1"/>
          </p:cNvPicPr>
          <p:nvPr/>
        </p:nvPicPr>
        <p:blipFill>
          <a:blip r:embed="rId2"/>
          <a:stretch>
            <a:fillRect/>
          </a:stretch>
        </p:blipFill>
        <p:spPr>
          <a:xfrm>
            <a:off x="6065202" y="943485"/>
            <a:ext cx="2222537" cy="1524184"/>
          </a:xfrm>
          <a:prstGeom prst="rect">
            <a:avLst/>
          </a:prstGeom>
        </p:spPr>
      </p:pic>
      <p:pic>
        <p:nvPicPr>
          <p:cNvPr id="17" name="Picture 16">
            <a:extLst>
              <a:ext uri="{FF2B5EF4-FFF2-40B4-BE49-F238E27FC236}">
                <a16:creationId xmlns:a16="http://schemas.microsoft.com/office/drawing/2014/main" id="{5B986816-756C-D60D-65BC-6BAAAB9E57D9}"/>
              </a:ext>
            </a:extLst>
          </p:cNvPr>
          <p:cNvPicPr>
            <a:picLocks noChangeAspect="1"/>
          </p:cNvPicPr>
          <p:nvPr/>
        </p:nvPicPr>
        <p:blipFill>
          <a:blip r:embed="rId3"/>
          <a:stretch>
            <a:fillRect/>
          </a:stretch>
        </p:blipFill>
        <p:spPr>
          <a:xfrm>
            <a:off x="6730559" y="3044600"/>
            <a:ext cx="1415612" cy="301194"/>
          </a:xfrm>
          <a:prstGeom prst="rect">
            <a:avLst/>
          </a:prstGeom>
        </p:spPr>
      </p:pic>
      <p:pic>
        <p:nvPicPr>
          <p:cNvPr id="19" name="Picture 18">
            <a:extLst>
              <a:ext uri="{FF2B5EF4-FFF2-40B4-BE49-F238E27FC236}">
                <a16:creationId xmlns:a16="http://schemas.microsoft.com/office/drawing/2014/main" id="{5FAA11D5-A8EE-9681-C623-732E634A4F62}"/>
              </a:ext>
            </a:extLst>
          </p:cNvPr>
          <p:cNvPicPr>
            <a:picLocks noChangeAspect="1"/>
          </p:cNvPicPr>
          <p:nvPr/>
        </p:nvPicPr>
        <p:blipFill>
          <a:blip r:embed="rId4"/>
          <a:stretch>
            <a:fillRect/>
          </a:stretch>
        </p:blipFill>
        <p:spPr>
          <a:xfrm>
            <a:off x="5049876" y="3066180"/>
            <a:ext cx="1315344" cy="467813"/>
          </a:xfrm>
          <a:prstGeom prst="rect">
            <a:avLst/>
          </a:prstGeom>
        </p:spPr>
      </p:pic>
      <p:pic>
        <p:nvPicPr>
          <p:cNvPr id="21" name="Picture 20">
            <a:extLst>
              <a:ext uri="{FF2B5EF4-FFF2-40B4-BE49-F238E27FC236}">
                <a16:creationId xmlns:a16="http://schemas.microsoft.com/office/drawing/2014/main" id="{056B0A7C-38F9-3492-9140-B5FBE2176E6F}"/>
              </a:ext>
            </a:extLst>
          </p:cNvPr>
          <p:cNvPicPr>
            <a:picLocks noChangeAspect="1"/>
          </p:cNvPicPr>
          <p:nvPr/>
        </p:nvPicPr>
        <p:blipFill>
          <a:blip r:embed="rId5"/>
          <a:stretch>
            <a:fillRect/>
          </a:stretch>
        </p:blipFill>
        <p:spPr>
          <a:xfrm>
            <a:off x="1835469" y="5583225"/>
            <a:ext cx="1315344" cy="414423"/>
          </a:xfrm>
          <a:prstGeom prst="rect">
            <a:avLst/>
          </a:prstGeom>
        </p:spPr>
      </p:pic>
      <p:pic>
        <p:nvPicPr>
          <p:cNvPr id="1029" name="Picture 5">
            <a:extLst>
              <a:ext uri="{FF2B5EF4-FFF2-40B4-BE49-F238E27FC236}">
                <a16:creationId xmlns:a16="http://schemas.microsoft.com/office/drawing/2014/main" id="{AF9ACB70-A6A8-B17A-2B05-8BFE2D3689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8180" y="3922725"/>
            <a:ext cx="2737423" cy="202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4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4</a:t>
            </a:fld>
            <a:endParaRPr lang="en-US" dirty="0">
              <a:solidFill>
                <a:schemeClr val="bg1"/>
              </a:solidFill>
            </a:endParaRPr>
          </a:p>
        </p:txBody>
      </p:sp>
      <p:sp>
        <p:nvSpPr>
          <p:cNvPr id="6" name="Content Placeholder 2"/>
          <p:cNvSpPr>
            <a:spLocks noGrp="1"/>
          </p:cNvSpPr>
          <p:nvPr>
            <p:ph idx="1"/>
          </p:nvPr>
        </p:nvSpPr>
        <p:spPr>
          <a:xfrm>
            <a:off x="457200" y="691115"/>
            <a:ext cx="8229600" cy="5454503"/>
          </a:xfrm>
          <a:ln>
            <a:noFill/>
          </a:ln>
        </p:spPr>
        <p:txBody>
          <a:bodyPr>
            <a:normAutofit/>
          </a:bodyPr>
          <a:lstStyle/>
          <a:p>
            <a:pPr marL="0" indent="0">
              <a:buNone/>
            </a:pPr>
            <a:r>
              <a:rPr lang="en-US" sz="2800" dirty="0">
                <a:solidFill>
                  <a:srgbClr val="E78332"/>
                </a:solidFill>
                <a:latin typeface="Arial" pitchFamily="34" charset="0"/>
                <a:cs typeface="Arial" pitchFamily="34" charset="0"/>
              </a:rPr>
              <a:t>Definition of Terms </a:t>
            </a:r>
            <a:r>
              <a:rPr lang="en-US" sz="2400" dirty="0">
                <a:solidFill>
                  <a:srgbClr val="E78332"/>
                </a:solidFill>
                <a:latin typeface="Arial" pitchFamily="34" charset="0"/>
                <a:cs typeface="Arial" pitchFamily="34" charset="0"/>
              </a:rPr>
              <a:t>continued…</a:t>
            </a:r>
          </a:p>
          <a:p>
            <a:pPr marL="0" indent="0">
              <a:buNone/>
            </a:pPr>
            <a:endParaRPr lang="en-GB" sz="600" dirty="0">
              <a:solidFill>
                <a:srgbClr val="E78332"/>
              </a:solidFill>
              <a:latin typeface="Arial" pitchFamily="34" charset="0"/>
              <a:cs typeface="Arial" pitchFamily="34" charset="0"/>
            </a:endParaRPr>
          </a:p>
          <a:p>
            <a:pPr marL="0" indent="0">
              <a:buNone/>
            </a:pPr>
            <a:r>
              <a:rPr lang="en-GB" sz="2400" dirty="0">
                <a:solidFill>
                  <a:srgbClr val="196DB2"/>
                </a:solidFill>
                <a:latin typeface="Arial" pitchFamily="34" charset="0"/>
                <a:cs typeface="Arial" pitchFamily="34" charset="0"/>
              </a:rPr>
              <a:t>Allocated Branch</a:t>
            </a: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a:p>
            <a:pPr marL="0" indent="0">
              <a:buNone/>
            </a:pPr>
            <a:endParaRPr lang="en-GB" sz="1200" dirty="0">
              <a:solidFill>
                <a:srgbClr val="196DB2"/>
              </a:solidFill>
              <a:latin typeface="Arial" pitchFamily="34" charset="0"/>
              <a:cs typeface="Arial" pitchFamily="34" charset="0"/>
            </a:endParaRPr>
          </a:p>
          <a:p>
            <a:pPr marL="0" indent="0">
              <a:buNone/>
            </a:pPr>
            <a:r>
              <a:rPr lang="en-GB" sz="2400" dirty="0">
                <a:solidFill>
                  <a:srgbClr val="196DB2"/>
                </a:solidFill>
                <a:latin typeface="Arial" pitchFamily="34" charset="0"/>
                <a:cs typeface="Arial" pitchFamily="34" charset="0"/>
              </a:rPr>
              <a:t>Allocated to User</a:t>
            </a:r>
          </a:p>
          <a:p>
            <a:pPr marL="0" indent="0">
              <a:buNone/>
            </a:pPr>
            <a:endParaRPr lang="en-GB" sz="2000" dirty="0">
              <a:latin typeface="Arial" pitchFamily="34" charset="0"/>
              <a:cs typeface="Arial" pitchFamily="34" charset="0"/>
            </a:endParaRPr>
          </a:p>
          <a:p>
            <a:pPr marL="0" indent="0">
              <a:buNone/>
            </a:pPr>
            <a:endParaRPr lang="en-GB" sz="2000" dirty="0">
              <a:latin typeface="Arial" pitchFamily="34" charset="0"/>
              <a:cs typeface="Arial" pitchFamily="34" charset="0"/>
            </a:endParaRPr>
          </a:p>
        </p:txBody>
      </p:sp>
      <p:sp>
        <p:nvSpPr>
          <p:cNvPr id="8" name="TextBox 7"/>
          <p:cNvSpPr txBox="1"/>
          <p:nvPr/>
        </p:nvSpPr>
        <p:spPr>
          <a:xfrm>
            <a:off x="467827" y="1669974"/>
            <a:ext cx="6368908" cy="1200329"/>
          </a:xfrm>
          <a:prstGeom prst="rect">
            <a:avLst/>
          </a:prstGeom>
          <a:noFill/>
        </p:spPr>
        <p:txBody>
          <a:bodyPr wrap="square" rtlCol="0">
            <a:spAutoFit/>
          </a:bodyPr>
          <a:lstStyle/>
          <a:p>
            <a:r>
              <a:rPr lang="en-US" dirty="0">
                <a:latin typeface="Arial" pitchFamily="34" charset="0"/>
                <a:cs typeface="Arial" pitchFamily="34" charset="0"/>
              </a:rPr>
              <a:t>Compensators may allocate a claim to a specific branch to place the claim into different teams within the Portal, to reflect different departments, geographies, responsibilities and/or scope of work. </a:t>
            </a:r>
            <a:endParaRPr lang="en-GB" sz="1600" dirty="0">
              <a:latin typeface="Arial" pitchFamily="34" charset="0"/>
              <a:cs typeface="Arial" pitchFamily="34" charset="0"/>
            </a:endParaRPr>
          </a:p>
        </p:txBody>
      </p:sp>
      <p:sp>
        <p:nvSpPr>
          <p:cNvPr id="10" name="TextBox 9"/>
          <p:cNvSpPr txBox="1"/>
          <p:nvPr/>
        </p:nvSpPr>
        <p:spPr>
          <a:xfrm>
            <a:off x="473129" y="4143293"/>
            <a:ext cx="6363606" cy="1200329"/>
          </a:xfrm>
          <a:prstGeom prst="rect">
            <a:avLst/>
          </a:prstGeom>
          <a:noFill/>
        </p:spPr>
        <p:txBody>
          <a:bodyPr wrap="square" rtlCol="0">
            <a:spAutoFit/>
          </a:bodyPr>
          <a:lstStyle/>
          <a:p>
            <a:pPr marL="0" indent="0">
              <a:buNone/>
            </a:pPr>
            <a:r>
              <a:rPr lang="en-US" dirty="0"/>
              <a:t>Users with a Team Leader profile can choose to allocate a claim to a specific handler. The claim is then only visible in the </a:t>
            </a:r>
            <a:r>
              <a:rPr lang="en-US" dirty="0" err="1"/>
              <a:t>Worklist</a:t>
            </a:r>
            <a:r>
              <a:rPr lang="en-US" dirty="0"/>
              <a:t> of this handler.  It is still possible for other users to locate the claim via the Search function.</a:t>
            </a:r>
            <a:endParaRPr lang="en-GB" sz="1600" dirty="0">
              <a:latin typeface="Arial" pitchFamily="34" charset="0"/>
              <a:cs typeface="Arial" pitchFamily="34" charset="0"/>
            </a:endParaRPr>
          </a:p>
        </p:txBody>
      </p:sp>
      <p:pic>
        <p:nvPicPr>
          <p:cNvPr id="3" name="Picture 2">
            <a:extLst>
              <a:ext uri="{FF2B5EF4-FFF2-40B4-BE49-F238E27FC236}">
                <a16:creationId xmlns:a16="http://schemas.microsoft.com/office/drawing/2014/main" id="{8580BFC6-93DC-B159-AF75-F90DDD208C92}"/>
              </a:ext>
            </a:extLst>
          </p:cNvPr>
          <p:cNvPicPr>
            <a:picLocks noChangeAspect="1"/>
          </p:cNvPicPr>
          <p:nvPr/>
        </p:nvPicPr>
        <p:blipFill>
          <a:blip r:embed="rId2"/>
          <a:stretch>
            <a:fillRect/>
          </a:stretch>
        </p:blipFill>
        <p:spPr>
          <a:xfrm>
            <a:off x="6763155" y="1953877"/>
            <a:ext cx="1867638" cy="453119"/>
          </a:xfrm>
          <a:prstGeom prst="rect">
            <a:avLst/>
          </a:prstGeom>
        </p:spPr>
      </p:pic>
      <p:pic>
        <p:nvPicPr>
          <p:cNvPr id="7" name="Picture 6">
            <a:extLst>
              <a:ext uri="{FF2B5EF4-FFF2-40B4-BE49-F238E27FC236}">
                <a16:creationId xmlns:a16="http://schemas.microsoft.com/office/drawing/2014/main" id="{F885B2D4-1505-ED8B-57EB-8FF408D79E09}"/>
              </a:ext>
            </a:extLst>
          </p:cNvPr>
          <p:cNvPicPr>
            <a:picLocks noChangeAspect="1"/>
          </p:cNvPicPr>
          <p:nvPr/>
        </p:nvPicPr>
        <p:blipFill>
          <a:blip r:embed="rId3"/>
          <a:stretch>
            <a:fillRect/>
          </a:stretch>
        </p:blipFill>
        <p:spPr>
          <a:xfrm>
            <a:off x="6917600" y="4325360"/>
            <a:ext cx="1860692" cy="516593"/>
          </a:xfrm>
          <a:prstGeom prst="rect">
            <a:avLst/>
          </a:prstGeom>
        </p:spPr>
      </p:pic>
    </p:spTree>
    <p:extLst>
      <p:ext uri="{BB962C8B-B14F-4D97-AF65-F5344CB8AC3E}">
        <p14:creationId xmlns:p14="http://schemas.microsoft.com/office/powerpoint/2010/main" val="426054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1352550" y="1221195"/>
            <a:ext cx="6135370" cy="4541430"/>
          </a:xfrm>
          <a:ln>
            <a:noFill/>
          </a:ln>
        </p:spPr>
        <p:txBody>
          <a:bodyPr>
            <a:normAutofit/>
          </a:bodyPr>
          <a:lstStyle/>
          <a:p>
            <a:pPr marL="0" indent="0" algn="ctr">
              <a:buNone/>
            </a:pPr>
            <a:r>
              <a:rPr lang="en-GB" sz="2800" dirty="0">
                <a:solidFill>
                  <a:srgbClr val="E78332"/>
                </a:solidFill>
                <a:latin typeface="Arial" pitchFamily="34" charset="0"/>
                <a:cs typeface="Arial" pitchFamily="34" charset="0"/>
              </a:rPr>
              <a:t>Visibility Key </a:t>
            </a:r>
          </a:p>
          <a:p>
            <a:pPr marL="0" indent="0" algn="ctr">
              <a:buNone/>
            </a:pPr>
            <a:r>
              <a:rPr lang="en-GB" sz="2400" dirty="0">
                <a:solidFill>
                  <a:srgbClr val="E78332"/>
                </a:solidFill>
                <a:latin typeface="Arial" pitchFamily="34" charset="0"/>
                <a:cs typeface="Arial" pitchFamily="34" charset="0"/>
              </a:rPr>
              <a:t>for the scenarios on the following slides</a:t>
            </a:r>
          </a:p>
          <a:p>
            <a:pPr marL="400050" lvl="1" indent="0">
              <a:buNone/>
            </a:pPr>
            <a:endParaRPr lang="en-GB" sz="1800" dirty="0">
              <a:latin typeface="Arial" pitchFamily="34" charset="0"/>
              <a:cs typeface="Arial" pitchFamily="34" charset="0"/>
            </a:endParaRPr>
          </a:p>
          <a:p>
            <a:pPr marL="400050" lvl="1" indent="0">
              <a:buNone/>
            </a:pPr>
            <a:r>
              <a:rPr lang="en-GB" sz="1800" dirty="0">
                <a:latin typeface="Arial" pitchFamily="34" charset="0"/>
                <a:cs typeface="Arial" pitchFamily="34" charset="0"/>
              </a:rPr>
              <a:t>Full access to a claim to search, view and work on:</a:t>
            </a:r>
          </a:p>
          <a:p>
            <a:pPr marL="400050" lvl="1" indent="0">
              <a:buNone/>
            </a:pPr>
            <a:endParaRPr lang="en-GB" sz="1800" dirty="0">
              <a:latin typeface="Arial" pitchFamily="34" charset="0"/>
              <a:cs typeface="Arial" pitchFamily="34" charset="0"/>
            </a:endParaRPr>
          </a:p>
          <a:p>
            <a:pPr marL="400050" lvl="1" indent="0">
              <a:buNone/>
            </a:pPr>
            <a:r>
              <a:rPr lang="en-GB" sz="1800" dirty="0">
                <a:latin typeface="Arial" pitchFamily="34" charset="0"/>
                <a:cs typeface="Arial" pitchFamily="34" charset="0"/>
              </a:rPr>
              <a:t>Access to search and view a claim, but not to work on:</a:t>
            </a:r>
          </a:p>
          <a:p>
            <a:pPr marL="400050" lvl="1" indent="0">
              <a:buNone/>
            </a:pPr>
            <a:endParaRPr lang="en-GB" sz="1800" dirty="0">
              <a:latin typeface="Arial" pitchFamily="34" charset="0"/>
              <a:cs typeface="Arial" pitchFamily="34" charset="0"/>
            </a:endParaRPr>
          </a:p>
          <a:p>
            <a:pPr marL="400050" lvl="1" indent="0">
              <a:buNone/>
            </a:pPr>
            <a:r>
              <a:rPr lang="en-GB" sz="1800" dirty="0">
                <a:latin typeface="Arial" pitchFamily="34" charset="0"/>
                <a:cs typeface="Arial" pitchFamily="34" charset="0"/>
              </a:rPr>
              <a:t>No access (claim not found if searched for):</a:t>
            </a:r>
          </a:p>
          <a:p>
            <a:pPr marL="0" indent="0">
              <a:buNone/>
            </a:pPr>
            <a:endParaRPr lang="en-US" sz="1200" dirty="0">
              <a:solidFill>
                <a:srgbClr val="E78332"/>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pPr>
              <a:defRPr/>
            </a:pPr>
            <a:fld id="{E7561C99-A235-4BD0-AC3B-2BEED5817CF8}" type="slidenum">
              <a:rPr lang="en-US" smtClean="0"/>
              <a:pPr>
                <a:defRPr/>
              </a:pPr>
              <a:t>5</a:t>
            </a:fld>
            <a:endParaRPr lang="en-US" dirty="0"/>
          </a:p>
        </p:txBody>
      </p:sp>
      <p:pic>
        <p:nvPicPr>
          <p:cNvPr id="10" name="Picture 16" descr="Open Activity">
            <a:extLst>
              <a:ext uri="{FF2B5EF4-FFF2-40B4-BE49-F238E27FC236}">
                <a16:creationId xmlns:a16="http://schemas.microsoft.com/office/drawing/2014/main" id="{36B0A7E5-F1C5-4473-86A1-461C93E15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4188" y="2570909"/>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descr="View Process Details">
            <a:extLst>
              <a:ext uri="{FF2B5EF4-FFF2-40B4-BE49-F238E27FC236}">
                <a16:creationId xmlns:a16="http://schemas.microsoft.com/office/drawing/2014/main" id="{C0065B11-0C6F-4E7D-A7CC-ACB12FA5B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188" y="3198191"/>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22FDC4E-649B-4D42-B832-C5084E6A4F8D}"/>
              </a:ext>
            </a:extLst>
          </p:cNvPr>
          <p:cNvPicPr>
            <a:picLocks noChangeAspect="1"/>
          </p:cNvPicPr>
          <p:nvPr/>
        </p:nvPicPr>
        <p:blipFill>
          <a:blip r:embed="rId5"/>
          <a:stretch>
            <a:fillRect/>
          </a:stretch>
        </p:blipFill>
        <p:spPr>
          <a:xfrm>
            <a:off x="7445188" y="3825473"/>
            <a:ext cx="206601" cy="206360"/>
          </a:xfrm>
          <a:prstGeom prst="rect">
            <a:avLst/>
          </a:prstGeom>
        </p:spPr>
      </p:pic>
    </p:spTree>
    <p:extLst>
      <p:ext uri="{BB962C8B-B14F-4D97-AF65-F5344CB8AC3E}">
        <p14:creationId xmlns:p14="http://schemas.microsoft.com/office/powerpoint/2010/main" val="896869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519" y="984140"/>
            <a:ext cx="4266963" cy="461665"/>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dirty="0"/>
              <a:t>Overview of available profiles</a:t>
            </a:r>
            <a:endParaRPr lang="en-US" sz="2400" dirty="0"/>
          </a:p>
        </p:txBody>
      </p:sp>
      <p:sp>
        <p:nvSpPr>
          <p:cNvPr id="3" name="Slide Number Placeholder 2"/>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6</a:t>
            </a:fld>
            <a:endParaRPr lang="en-US" dirty="0">
              <a:solidFill>
                <a:schemeClr val="bg1"/>
              </a:solidFill>
            </a:endParaRPr>
          </a:p>
        </p:txBody>
      </p:sp>
      <p:sp>
        <p:nvSpPr>
          <p:cNvPr id="5" name="TextBox 4">
            <a:extLst>
              <a:ext uri="{FF2B5EF4-FFF2-40B4-BE49-F238E27FC236}">
                <a16:creationId xmlns:a16="http://schemas.microsoft.com/office/drawing/2014/main" id="{DB135848-D23C-4E5C-8B2F-2ABA919AA4A1}"/>
              </a:ext>
            </a:extLst>
          </p:cNvPr>
          <p:cNvSpPr txBox="1"/>
          <p:nvPr/>
        </p:nvSpPr>
        <p:spPr>
          <a:xfrm>
            <a:off x="574158" y="1453591"/>
            <a:ext cx="7995683" cy="2092881"/>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1800" dirty="0"/>
              <a:t>This</a:t>
            </a:r>
            <a:r>
              <a:rPr lang="en-GB" sz="1800" b="1" dirty="0"/>
              <a:t> </a:t>
            </a:r>
            <a:r>
              <a:rPr lang="en-GB" sz="1800" dirty="0"/>
              <a:t>guide covers the usage of the following profiles:</a:t>
            </a:r>
          </a:p>
          <a:p>
            <a:pPr algn="l"/>
            <a:endParaRPr lang="en-GB" sz="1600" dirty="0"/>
          </a:p>
          <a:p>
            <a:pPr algn="l"/>
            <a:r>
              <a:rPr lang="en-GB" sz="1600" dirty="0"/>
              <a:t>COMP RTA Claim Dispatcher			COMP ELPL Claim Dispatcher</a:t>
            </a:r>
          </a:p>
          <a:p>
            <a:pPr algn="l"/>
            <a:r>
              <a:rPr lang="en-GB" sz="1600" dirty="0"/>
              <a:t>COMP RTA Branch Claim Dispatcher	COMP ELPL Branch Claim Dispatcher</a:t>
            </a:r>
          </a:p>
          <a:p>
            <a:pPr algn="l"/>
            <a:r>
              <a:rPr lang="en-GB" sz="1600" dirty="0"/>
              <a:t>COMP RTA Claim Handler			COMP ELPL Claim Handler</a:t>
            </a:r>
          </a:p>
          <a:p>
            <a:pPr algn="l"/>
            <a:r>
              <a:rPr lang="en-GB" sz="1600" dirty="0"/>
              <a:t>COMP RTA Branch Claim Handler		COMP ELPL Branch Claim Handler</a:t>
            </a:r>
          </a:p>
          <a:p>
            <a:pPr algn="l"/>
            <a:r>
              <a:rPr lang="en-GB" sz="1600" dirty="0"/>
              <a:t>COMP RTA Claim Handler Team Leader	COMP ELPL Claim Handler Team Leader</a:t>
            </a:r>
          </a:p>
          <a:p>
            <a:pPr algn="l"/>
            <a:endParaRPr lang="en-GB" sz="1600" dirty="0"/>
          </a:p>
        </p:txBody>
      </p:sp>
      <p:sp>
        <p:nvSpPr>
          <p:cNvPr id="7" name="TextBox 6">
            <a:extLst>
              <a:ext uri="{FF2B5EF4-FFF2-40B4-BE49-F238E27FC236}">
                <a16:creationId xmlns:a16="http://schemas.microsoft.com/office/drawing/2014/main" id="{5DAEA76F-3179-4055-AB4B-D2932FDCFA36}"/>
              </a:ext>
            </a:extLst>
          </p:cNvPr>
          <p:cNvSpPr txBox="1"/>
          <p:nvPr/>
        </p:nvSpPr>
        <p:spPr>
          <a:xfrm>
            <a:off x="574158" y="3429000"/>
            <a:ext cx="7995683" cy="2308324"/>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1800" dirty="0"/>
              <a:t>If your organisation has been registered for RTA claims only, please use the RTA specific profiles.</a:t>
            </a:r>
          </a:p>
          <a:p>
            <a:pPr algn="l"/>
            <a:r>
              <a:rPr lang="en-GB" sz="1800" dirty="0"/>
              <a:t>If your organisation has been registered for EL/PL claims only, please use the EL/PL specific profiles.</a:t>
            </a:r>
          </a:p>
          <a:p>
            <a:pPr algn="l"/>
            <a:r>
              <a:rPr lang="en-GB" sz="1800" dirty="0"/>
              <a:t>If your organisation has been registered for both RTA and EL/PL, please consider how you split the work between RTA and EL/PL.  If a user handles both types of claims, you need to assign both the RTA and EL/PL profiles to the user (multi-profile).</a:t>
            </a:r>
          </a:p>
        </p:txBody>
      </p:sp>
    </p:spTree>
    <p:extLst>
      <p:ext uri="{BB962C8B-B14F-4D97-AF65-F5344CB8AC3E}">
        <p14:creationId xmlns:p14="http://schemas.microsoft.com/office/powerpoint/2010/main" val="352154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7</a:t>
            </a:fld>
            <a:endParaRPr lang="en-US" dirty="0">
              <a:solidFill>
                <a:schemeClr val="bg1"/>
              </a:solidFill>
            </a:endParaRPr>
          </a:p>
        </p:txBody>
      </p:sp>
      <p:sp>
        <p:nvSpPr>
          <p:cNvPr id="24" name="Flowchart: Document 23"/>
          <p:cNvSpPr>
            <a:spLocks noChangeAspect="1"/>
          </p:cNvSpPr>
          <p:nvPr/>
        </p:nvSpPr>
        <p:spPr>
          <a:xfrm>
            <a:off x="1509826" y="1494687"/>
            <a:ext cx="1203373" cy="861501"/>
          </a:xfrm>
          <a:prstGeom prst="flowChartDocument">
            <a:avLst/>
          </a:prstGeom>
          <a:noFill/>
          <a:ln>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78332"/>
                </a:solidFill>
              </a:rPr>
              <a:t>RTA</a:t>
            </a:r>
          </a:p>
        </p:txBody>
      </p:sp>
      <p:sp>
        <p:nvSpPr>
          <p:cNvPr id="25" name="Flowchart: Document 24"/>
          <p:cNvSpPr>
            <a:spLocks noChangeAspect="1"/>
          </p:cNvSpPr>
          <p:nvPr/>
        </p:nvSpPr>
        <p:spPr>
          <a:xfrm>
            <a:off x="5600365" y="1494687"/>
            <a:ext cx="1203373" cy="861501"/>
          </a:xfrm>
          <a:prstGeom prst="flowChartDocument">
            <a:avLst/>
          </a:prstGeom>
          <a:noFill/>
          <a:ln>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78332"/>
                </a:solidFill>
              </a:rPr>
              <a:t>EL/PL</a:t>
            </a:r>
          </a:p>
        </p:txBody>
      </p:sp>
      <p:sp>
        <p:nvSpPr>
          <p:cNvPr id="42" name="TextBox 41">
            <a:extLst>
              <a:ext uri="{FF2B5EF4-FFF2-40B4-BE49-F238E27FC236}">
                <a16:creationId xmlns:a16="http://schemas.microsoft.com/office/drawing/2014/main" id="{C7C59CF6-6FF5-45BD-A43B-AC9223073AB7}"/>
              </a:ext>
            </a:extLst>
          </p:cNvPr>
          <p:cNvSpPr txBox="1"/>
          <p:nvPr/>
        </p:nvSpPr>
        <p:spPr>
          <a:xfrm>
            <a:off x="1719072" y="943151"/>
            <a:ext cx="5705856"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E78332"/>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n-GB" dirty="0"/>
              <a:t>The visibility of an RTA and an EL/PL claim is shown below:</a:t>
            </a:r>
          </a:p>
        </p:txBody>
      </p:sp>
      <p:grpSp>
        <p:nvGrpSpPr>
          <p:cNvPr id="9" name="Group 8">
            <a:extLst>
              <a:ext uri="{FF2B5EF4-FFF2-40B4-BE49-F238E27FC236}">
                <a16:creationId xmlns:a16="http://schemas.microsoft.com/office/drawing/2014/main" id="{CCAC1BE6-7F13-4F72-A607-43A83637EF7C}"/>
              </a:ext>
            </a:extLst>
          </p:cNvPr>
          <p:cNvGrpSpPr/>
          <p:nvPr/>
        </p:nvGrpSpPr>
        <p:grpSpPr>
          <a:xfrm>
            <a:off x="2524731" y="2517369"/>
            <a:ext cx="1673677" cy="1168063"/>
            <a:chOff x="2518454" y="2629129"/>
            <a:chExt cx="1673677" cy="1168063"/>
          </a:xfrm>
        </p:grpSpPr>
        <p:sp>
          <p:nvSpPr>
            <p:cNvPr id="46" name="TextBox 45">
              <a:extLst>
                <a:ext uri="{FF2B5EF4-FFF2-40B4-BE49-F238E27FC236}">
                  <a16:creationId xmlns:a16="http://schemas.microsoft.com/office/drawing/2014/main" id="{AEEA4D66-BA5D-46D1-A7A9-60AA77A81CEF}"/>
                </a:ext>
              </a:extLst>
            </p:cNvPr>
            <p:cNvSpPr txBox="1"/>
            <p:nvPr/>
          </p:nvSpPr>
          <p:spPr>
            <a:xfrm>
              <a:off x="2518454" y="2781529"/>
              <a:ext cx="1673677" cy="1015663"/>
            </a:xfrm>
            <a:prstGeom prst="rect">
              <a:avLst/>
            </a:prstGeom>
            <a:noFill/>
          </p:spPr>
          <p:txBody>
            <a:bodyPr wrap="square" rtlCol="0">
              <a:spAutoFit/>
            </a:bodyPr>
            <a:lstStyle/>
            <a:p>
              <a:pPr algn="ctr"/>
              <a:r>
                <a:rPr lang="en-GB" sz="1000" dirty="0"/>
                <a:t>Comp Team Leader 1:</a:t>
              </a:r>
            </a:p>
            <a:p>
              <a:pPr algn="ctr"/>
              <a:r>
                <a:rPr lang="en-GB" sz="1000" dirty="0"/>
                <a:t>Multi-profile</a:t>
              </a:r>
            </a:p>
            <a:p>
              <a:pPr algn="ctr"/>
              <a:r>
                <a:rPr lang="en-GB" sz="1000" dirty="0"/>
                <a:t>COMP </a:t>
              </a:r>
              <a:r>
                <a:rPr lang="en-GB" sz="1000" b="1" dirty="0"/>
                <a:t>RTA</a:t>
              </a:r>
              <a:r>
                <a:rPr lang="en-GB" sz="1000" dirty="0"/>
                <a:t> Claim Handler Team Leader</a:t>
              </a:r>
            </a:p>
            <a:p>
              <a:pPr algn="ctr"/>
              <a:r>
                <a:rPr lang="en-GB" sz="1000" dirty="0"/>
                <a:t>COMP</a:t>
              </a:r>
              <a:r>
                <a:rPr lang="en-GB" sz="1000" b="1" dirty="0"/>
                <a:t> ELPL</a:t>
              </a:r>
              <a:r>
                <a:rPr lang="en-GB" sz="1000" dirty="0"/>
                <a:t> Claim Handler Team Leader</a:t>
              </a:r>
            </a:p>
          </p:txBody>
        </p:sp>
        <p:pic>
          <p:nvPicPr>
            <p:cNvPr id="47" name="Picture 46">
              <a:extLst>
                <a:ext uri="{FF2B5EF4-FFF2-40B4-BE49-F238E27FC236}">
                  <a16:creationId xmlns:a16="http://schemas.microsoft.com/office/drawing/2014/main" id="{0F38B03D-1332-46F3-B021-B6E502356AC8}"/>
                </a:ext>
              </a:extLst>
            </p:cNvPr>
            <p:cNvPicPr>
              <a:picLocks noChangeAspect="1"/>
            </p:cNvPicPr>
            <p:nvPr/>
          </p:nvPicPr>
          <p:blipFill>
            <a:blip r:embed="rId3"/>
            <a:stretch>
              <a:fillRect/>
            </a:stretch>
          </p:blipFill>
          <p:spPr>
            <a:xfrm>
              <a:off x="3292351" y="2629129"/>
              <a:ext cx="228632" cy="228632"/>
            </a:xfrm>
            <a:prstGeom prst="rect">
              <a:avLst/>
            </a:prstGeom>
          </p:spPr>
        </p:pic>
      </p:grpSp>
      <p:grpSp>
        <p:nvGrpSpPr>
          <p:cNvPr id="5" name="Group 4">
            <a:extLst>
              <a:ext uri="{FF2B5EF4-FFF2-40B4-BE49-F238E27FC236}">
                <a16:creationId xmlns:a16="http://schemas.microsoft.com/office/drawing/2014/main" id="{D77917E7-0D00-47F0-8DEC-704DECB7E103}"/>
              </a:ext>
            </a:extLst>
          </p:cNvPr>
          <p:cNvGrpSpPr/>
          <p:nvPr/>
        </p:nvGrpSpPr>
        <p:grpSpPr>
          <a:xfrm>
            <a:off x="787406" y="3801297"/>
            <a:ext cx="1707131" cy="552510"/>
            <a:chOff x="869599" y="4400737"/>
            <a:chExt cx="1707131" cy="552510"/>
          </a:xfrm>
        </p:grpSpPr>
        <p:sp>
          <p:nvSpPr>
            <p:cNvPr id="58" name="TextBox 57">
              <a:extLst>
                <a:ext uri="{FF2B5EF4-FFF2-40B4-BE49-F238E27FC236}">
                  <a16:creationId xmlns:a16="http://schemas.microsoft.com/office/drawing/2014/main" id="{7CBE8917-8709-4D96-A79A-9BB16188FC74}"/>
                </a:ext>
              </a:extLst>
            </p:cNvPr>
            <p:cNvSpPr txBox="1"/>
            <p:nvPr/>
          </p:nvSpPr>
          <p:spPr>
            <a:xfrm>
              <a:off x="869599" y="4553137"/>
              <a:ext cx="1707131" cy="400110"/>
            </a:xfrm>
            <a:prstGeom prst="rect">
              <a:avLst/>
            </a:prstGeom>
            <a:noFill/>
          </p:spPr>
          <p:txBody>
            <a:bodyPr wrap="square" rtlCol="0">
              <a:spAutoFit/>
            </a:bodyPr>
            <a:lstStyle/>
            <a:p>
              <a:pPr algn="ctr"/>
              <a:r>
                <a:rPr lang="en-GB" sz="1000" dirty="0"/>
                <a:t>Comp Handler 2:</a:t>
              </a:r>
            </a:p>
            <a:p>
              <a:pPr algn="ctr"/>
              <a:r>
                <a:rPr lang="en-GB" sz="1000" dirty="0"/>
                <a:t>COMP </a:t>
              </a:r>
              <a:r>
                <a:rPr lang="en-GB" sz="1000" b="1" dirty="0"/>
                <a:t>RTA </a:t>
              </a:r>
              <a:r>
                <a:rPr lang="en-GB" sz="1000" dirty="0"/>
                <a:t>Claim Handler</a:t>
              </a:r>
            </a:p>
          </p:txBody>
        </p:sp>
        <p:pic>
          <p:nvPicPr>
            <p:cNvPr id="70" name="Picture 69">
              <a:extLst>
                <a:ext uri="{FF2B5EF4-FFF2-40B4-BE49-F238E27FC236}">
                  <a16:creationId xmlns:a16="http://schemas.microsoft.com/office/drawing/2014/main" id="{908C345F-877B-4C86-A783-33A89FB59A24}"/>
                </a:ext>
              </a:extLst>
            </p:cNvPr>
            <p:cNvPicPr>
              <a:picLocks noChangeAspect="1"/>
            </p:cNvPicPr>
            <p:nvPr/>
          </p:nvPicPr>
          <p:blipFill>
            <a:blip r:embed="rId3"/>
            <a:stretch>
              <a:fillRect/>
            </a:stretch>
          </p:blipFill>
          <p:spPr>
            <a:xfrm>
              <a:off x="1608848" y="4400737"/>
              <a:ext cx="228632" cy="228632"/>
            </a:xfrm>
            <a:prstGeom prst="rect">
              <a:avLst/>
            </a:prstGeom>
          </p:spPr>
        </p:pic>
      </p:grpSp>
      <p:grpSp>
        <p:nvGrpSpPr>
          <p:cNvPr id="22" name="Group 21">
            <a:extLst>
              <a:ext uri="{FF2B5EF4-FFF2-40B4-BE49-F238E27FC236}">
                <a16:creationId xmlns:a16="http://schemas.microsoft.com/office/drawing/2014/main" id="{2EBBE00C-E823-45C3-B401-F69FD4D888E0}"/>
              </a:ext>
            </a:extLst>
          </p:cNvPr>
          <p:cNvGrpSpPr/>
          <p:nvPr/>
        </p:nvGrpSpPr>
        <p:grpSpPr>
          <a:xfrm>
            <a:off x="2559380" y="3801297"/>
            <a:ext cx="1587694" cy="736878"/>
            <a:chOff x="2559380" y="3923217"/>
            <a:chExt cx="1587694" cy="736878"/>
          </a:xfrm>
        </p:grpSpPr>
        <p:sp>
          <p:nvSpPr>
            <p:cNvPr id="72" name="TextBox 71">
              <a:extLst>
                <a:ext uri="{FF2B5EF4-FFF2-40B4-BE49-F238E27FC236}">
                  <a16:creationId xmlns:a16="http://schemas.microsoft.com/office/drawing/2014/main" id="{2086AE21-D255-444E-87DE-65F69A8531C6}"/>
                </a:ext>
              </a:extLst>
            </p:cNvPr>
            <p:cNvSpPr txBox="1"/>
            <p:nvPr/>
          </p:nvSpPr>
          <p:spPr>
            <a:xfrm>
              <a:off x="2559380" y="4106097"/>
              <a:ext cx="1587694" cy="553998"/>
            </a:xfrm>
            <a:prstGeom prst="rect">
              <a:avLst/>
            </a:prstGeom>
            <a:noFill/>
          </p:spPr>
          <p:txBody>
            <a:bodyPr wrap="square" rtlCol="0">
              <a:spAutoFit/>
            </a:bodyPr>
            <a:lstStyle/>
            <a:p>
              <a:pPr algn="ctr"/>
              <a:r>
                <a:rPr lang="en-GB" sz="1000" dirty="0"/>
                <a:t>Comp Team Leader 2:</a:t>
              </a:r>
            </a:p>
            <a:p>
              <a:pPr algn="ctr"/>
              <a:r>
                <a:rPr lang="en-GB" sz="1000" dirty="0"/>
                <a:t>COMP </a:t>
              </a:r>
              <a:r>
                <a:rPr lang="en-GB" sz="1000" b="1" dirty="0"/>
                <a:t>RTA</a:t>
              </a:r>
              <a:r>
                <a:rPr lang="en-GB" sz="1000" dirty="0"/>
                <a:t> Claim Handler Team Leader</a:t>
              </a:r>
            </a:p>
          </p:txBody>
        </p:sp>
        <p:pic>
          <p:nvPicPr>
            <p:cNvPr id="73" name="Picture 72">
              <a:extLst>
                <a:ext uri="{FF2B5EF4-FFF2-40B4-BE49-F238E27FC236}">
                  <a16:creationId xmlns:a16="http://schemas.microsoft.com/office/drawing/2014/main" id="{B326BEE2-3F5F-4DB4-A552-4E2EFBBC1368}"/>
                </a:ext>
              </a:extLst>
            </p:cNvPr>
            <p:cNvPicPr>
              <a:picLocks noChangeAspect="1"/>
            </p:cNvPicPr>
            <p:nvPr/>
          </p:nvPicPr>
          <p:blipFill>
            <a:blip r:embed="rId3"/>
            <a:stretch>
              <a:fillRect/>
            </a:stretch>
          </p:blipFill>
          <p:spPr>
            <a:xfrm>
              <a:off x="3298628" y="3923217"/>
              <a:ext cx="228632" cy="228632"/>
            </a:xfrm>
            <a:prstGeom prst="rect">
              <a:avLst/>
            </a:prstGeom>
          </p:spPr>
        </p:pic>
      </p:grpSp>
      <p:grpSp>
        <p:nvGrpSpPr>
          <p:cNvPr id="7" name="Group 6">
            <a:extLst>
              <a:ext uri="{FF2B5EF4-FFF2-40B4-BE49-F238E27FC236}">
                <a16:creationId xmlns:a16="http://schemas.microsoft.com/office/drawing/2014/main" id="{0B73466E-FCB9-453E-8255-D727ED7FC21A}"/>
              </a:ext>
            </a:extLst>
          </p:cNvPr>
          <p:cNvGrpSpPr/>
          <p:nvPr/>
        </p:nvGrpSpPr>
        <p:grpSpPr>
          <a:xfrm>
            <a:off x="752759" y="4684916"/>
            <a:ext cx="1776425" cy="550709"/>
            <a:chOff x="823879" y="5274196"/>
            <a:chExt cx="1776425" cy="550709"/>
          </a:xfrm>
        </p:grpSpPr>
        <p:sp>
          <p:nvSpPr>
            <p:cNvPr id="75" name="TextBox 74">
              <a:extLst>
                <a:ext uri="{FF2B5EF4-FFF2-40B4-BE49-F238E27FC236}">
                  <a16:creationId xmlns:a16="http://schemas.microsoft.com/office/drawing/2014/main" id="{2AFE741F-423B-4A7C-8A50-6834B903DE93}"/>
                </a:ext>
              </a:extLst>
            </p:cNvPr>
            <p:cNvSpPr txBox="1"/>
            <p:nvPr/>
          </p:nvSpPr>
          <p:spPr>
            <a:xfrm>
              <a:off x="823879" y="5424795"/>
              <a:ext cx="1776425" cy="400110"/>
            </a:xfrm>
            <a:prstGeom prst="rect">
              <a:avLst/>
            </a:prstGeom>
            <a:noFill/>
          </p:spPr>
          <p:txBody>
            <a:bodyPr wrap="square" rtlCol="0">
              <a:spAutoFit/>
            </a:bodyPr>
            <a:lstStyle/>
            <a:p>
              <a:pPr algn="ctr"/>
              <a:r>
                <a:rPr lang="en-GB" sz="1000" dirty="0"/>
                <a:t>Comp Handler 3:</a:t>
              </a:r>
            </a:p>
            <a:p>
              <a:pPr algn="ctr"/>
              <a:r>
                <a:rPr lang="en-GB" sz="1000" dirty="0"/>
                <a:t>COMP </a:t>
              </a:r>
              <a:r>
                <a:rPr lang="en-GB" sz="1000" b="1" dirty="0"/>
                <a:t>ELPL</a:t>
              </a:r>
              <a:r>
                <a:rPr lang="en-GB" sz="1000" dirty="0"/>
                <a:t> Claim Handler</a:t>
              </a:r>
            </a:p>
          </p:txBody>
        </p:sp>
        <p:pic>
          <p:nvPicPr>
            <p:cNvPr id="76" name="Picture 75">
              <a:extLst>
                <a:ext uri="{FF2B5EF4-FFF2-40B4-BE49-F238E27FC236}">
                  <a16:creationId xmlns:a16="http://schemas.microsoft.com/office/drawing/2014/main" id="{E473B18B-C9ED-4AAD-8720-A0CC841B071A}"/>
                </a:ext>
              </a:extLst>
            </p:cNvPr>
            <p:cNvPicPr>
              <a:picLocks noChangeAspect="1"/>
            </p:cNvPicPr>
            <p:nvPr/>
          </p:nvPicPr>
          <p:blipFill>
            <a:blip r:embed="rId4"/>
            <a:stretch>
              <a:fillRect/>
            </a:stretch>
          </p:blipFill>
          <p:spPr>
            <a:xfrm>
              <a:off x="1608978" y="5274196"/>
              <a:ext cx="206227" cy="206227"/>
            </a:xfrm>
            <a:prstGeom prst="rect">
              <a:avLst/>
            </a:prstGeom>
          </p:spPr>
        </p:pic>
      </p:grpSp>
      <p:grpSp>
        <p:nvGrpSpPr>
          <p:cNvPr id="10" name="Group 9">
            <a:extLst>
              <a:ext uri="{FF2B5EF4-FFF2-40B4-BE49-F238E27FC236}">
                <a16:creationId xmlns:a16="http://schemas.microsoft.com/office/drawing/2014/main" id="{1B37B910-1569-47C6-B6F0-90111E2B5CFA}"/>
              </a:ext>
            </a:extLst>
          </p:cNvPr>
          <p:cNvGrpSpPr/>
          <p:nvPr/>
        </p:nvGrpSpPr>
        <p:grpSpPr>
          <a:xfrm>
            <a:off x="2549888" y="4684916"/>
            <a:ext cx="1726113" cy="704597"/>
            <a:chOff x="2523340" y="4684916"/>
            <a:chExt cx="1726113" cy="704597"/>
          </a:xfrm>
        </p:grpSpPr>
        <p:sp>
          <p:nvSpPr>
            <p:cNvPr id="78" name="TextBox 77">
              <a:extLst>
                <a:ext uri="{FF2B5EF4-FFF2-40B4-BE49-F238E27FC236}">
                  <a16:creationId xmlns:a16="http://schemas.microsoft.com/office/drawing/2014/main" id="{F16D2EA6-44D8-472A-B5DD-4D3397CF055D}"/>
                </a:ext>
              </a:extLst>
            </p:cNvPr>
            <p:cNvSpPr txBox="1"/>
            <p:nvPr/>
          </p:nvSpPr>
          <p:spPr>
            <a:xfrm>
              <a:off x="2523340" y="4835515"/>
              <a:ext cx="1726113" cy="553998"/>
            </a:xfrm>
            <a:prstGeom prst="rect">
              <a:avLst/>
            </a:prstGeom>
            <a:noFill/>
          </p:spPr>
          <p:txBody>
            <a:bodyPr wrap="square" rtlCol="0">
              <a:spAutoFit/>
            </a:bodyPr>
            <a:lstStyle/>
            <a:p>
              <a:pPr algn="ctr"/>
              <a:r>
                <a:rPr lang="en-GB" sz="1000" dirty="0"/>
                <a:t>Comp Team Leader 3:</a:t>
              </a:r>
            </a:p>
            <a:p>
              <a:pPr algn="ctr"/>
              <a:r>
                <a:rPr lang="en-GB" sz="1000" dirty="0"/>
                <a:t>COMP </a:t>
              </a:r>
              <a:r>
                <a:rPr lang="en-GB" sz="1000" b="1" dirty="0"/>
                <a:t>ELPL</a:t>
              </a:r>
              <a:r>
                <a:rPr lang="en-GB" sz="1000" dirty="0"/>
                <a:t> Claim Handler Team Leader</a:t>
              </a:r>
            </a:p>
          </p:txBody>
        </p:sp>
        <p:pic>
          <p:nvPicPr>
            <p:cNvPr id="88" name="Picture 87">
              <a:extLst>
                <a:ext uri="{FF2B5EF4-FFF2-40B4-BE49-F238E27FC236}">
                  <a16:creationId xmlns:a16="http://schemas.microsoft.com/office/drawing/2014/main" id="{FCCEADFB-5767-40E8-B10F-61E434C225A9}"/>
                </a:ext>
              </a:extLst>
            </p:cNvPr>
            <p:cNvPicPr>
              <a:picLocks noChangeAspect="1"/>
            </p:cNvPicPr>
            <p:nvPr/>
          </p:nvPicPr>
          <p:blipFill>
            <a:blip r:embed="rId4"/>
            <a:stretch>
              <a:fillRect/>
            </a:stretch>
          </p:blipFill>
          <p:spPr>
            <a:xfrm>
              <a:off x="3283283" y="4684916"/>
              <a:ext cx="206227" cy="206227"/>
            </a:xfrm>
            <a:prstGeom prst="rect">
              <a:avLst/>
            </a:prstGeom>
          </p:spPr>
        </p:pic>
      </p:grpSp>
      <p:grpSp>
        <p:nvGrpSpPr>
          <p:cNvPr id="2" name="Group 1">
            <a:extLst>
              <a:ext uri="{FF2B5EF4-FFF2-40B4-BE49-F238E27FC236}">
                <a16:creationId xmlns:a16="http://schemas.microsoft.com/office/drawing/2014/main" id="{BDCDBA83-F954-4A39-B92F-8C9199599C92}"/>
              </a:ext>
            </a:extLst>
          </p:cNvPr>
          <p:cNvGrpSpPr/>
          <p:nvPr/>
        </p:nvGrpSpPr>
        <p:grpSpPr>
          <a:xfrm>
            <a:off x="752759" y="2517369"/>
            <a:ext cx="1776425" cy="860286"/>
            <a:chOff x="823879" y="3218409"/>
            <a:chExt cx="1776425" cy="860286"/>
          </a:xfrm>
        </p:grpSpPr>
        <p:sp>
          <p:nvSpPr>
            <p:cNvPr id="90" name="TextBox 89">
              <a:extLst>
                <a:ext uri="{FF2B5EF4-FFF2-40B4-BE49-F238E27FC236}">
                  <a16:creationId xmlns:a16="http://schemas.microsoft.com/office/drawing/2014/main" id="{EF2A6C92-0D2E-46A6-9373-1ED0822C01B6}"/>
                </a:ext>
              </a:extLst>
            </p:cNvPr>
            <p:cNvSpPr txBox="1"/>
            <p:nvPr/>
          </p:nvSpPr>
          <p:spPr>
            <a:xfrm>
              <a:off x="823879" y="3370809"/>
              <a:ext cx="1776425" cy="707886"/>
            </a:xfrm>
            <a:prstGeom prst="rect">
              <a:avLst/>
            </a:prstGeom>
            <a:noFill/>
          </p:spPr>
          <p:txBody>
            <a:bodyPr wrap="square" rtlCol="0">
              <a:spAutoFit/>
            </a:bodyPr>
            <a:lstStyle/>
            <a:p>
              <a:pPr algn="ctr"/>
              <a:r>
                <a:rPr lang="en-GB" sz="1000" dirty="0"/>
                <a:t>Comp Handler 1:</a:t>
              </a:r>
            </a:p>
            <a:p>
              <a:pPr algn="ctr"/>
              <a:r>
                <a:rPr lang="en-GB" sz="1000" dirty="0"/>
                <a:t>Multi-profile</a:t>
              </a:r>
            </a:p>
            <a:p>
              <a:pPr algn="ctr"/>
              <a:r>
                <a:rPr lang="en-GB" sz="1000" dirty="0"/>
                <a:t>COMP </a:t>
              </a:r>
              <a:r>
                <a:rPr lang="en-GB" sz="1000" b="1" dirty="0"/>
                <a:t>RTA </a:t>
              </a:r>
              <a:r>
                <a:rPr lang="en-GB" sz="1000" dirty="0"/>
                <a:t>Claim Handler </a:t>
              </a:r>
            </a:p>
            <a:p>
              <a:pPr algn="ctr"/>
              <a:r>
                <a:rPr lang="en-GB" sz="1000" dirty="0"/>
                <a:t>COMP</a:t>
              </a:r>
              <a:r>
                <a:rPr lang="en-GB" sz="1000" b="1" dirty="0"/>
                <a:t> ELPL </a:t>
              </a:r>
              <a:r>
                <a:rPr lang="en-GB" sz="1000" dirty="0"/>
                <a:t>Claim Handler</a:t>
              </a:r>
            </a:p>
          </p:txBody>
        </p:sp>
        <p:pic>
          <p:nvPicPr>
            <p:cNvPr id="91" name="Picture 90">
              <a:extLst>
                <a:ext uri="{FF2B5EF4-FFF2-40B4-BE49-F238E27FC236}">
                  <a16:creationId xmlns:a16="http://schemas.microsoft.com/office/drawing/2014/main" id="{A5B3167B-FC3C-408B-9C0F-410DE5129312}"/>
                </a:ext>
              </a:extLst>
            </p:cNvPr>
            <p:cNvPicPr>
              <a:picLocks noChangeAspect="1"/>
            </p:cNvPicPr>
            <p:nvPr/>
          </p:nvPicPr>
          <p:blipFill>
            <a:blip r:embed="rId3"/>
            <a:stretch>
              <a:fillRect/>
            </a:stretch>
          </p:blipFill>
          <p:spPr>
            <a:xfrm>
              <a:off x="1597775" y="3218409"/>
              <a:ext cx="228632" cy="228632"/>
            </a:xfrm>
            <a:prstGeom prst="rect">
              <a:avLst/>
            </a:prstGeom>
          </p:spPr>
        </p:pic>
      </p:grpSp>
      <p:grpSp>
        <p:nvGrpSpPr>
          <p:cNvPr id="21" name="Group 20">
            <a:extLst>
              <a:ext uri="{FF2B5EF4-FFF2-40B4-BE49-F238E27FC236}">
                <a16:creationId xmlns:a16="http://schemas.microsoft.com/office/drawing/2014/main" id="{2D10241B-99BD-4507-8E8D-CA065140412F}"/>
              </a:ext>
            </a:extLst>
          </p:cNvPr>
          <p:cNvGrpSpPr/>
          <p:nvPr/>
        </p:nvGrpSpPr>
        <p:grpSpPr>
          <a:xfrm>
            <a:off x="6682045" y="2517369"/>
            <a:ext cx="1527518" cy="1168063"/>
            <a:chOff x="6651847" y="2629129"/>
            <a:chExt cx="1527518" cy="1168063"/>
          </a:xfrm>
        </p:grpSpPr>
        <p:sp>
          <p:nvSpPr>
            <p:cNvPr id="93" name="TextBox 92">
              <a:extLst>
                <a:ext uri="{FF2B5EF4-FFF2-40B4-BE49-F238E27FC236}">
                  <a16:creationId xmlns:a16="http://schemas.microsoft.com/office/drawing/2014/main" id="{42BCFD76-EA48-460C-9B8F-91EDADBA3796}"/>
                </a:ext>
              </a:extLst>
            </p:cNvPr>
            <p:cNvSpPr txBox="1"/>
            <p:nvPr/>
          </p:nvSpPr>
          <p:spPr>
            <a:xfrm>
              <a:off x="6651847" y="2781529"/>
              <a:ext cx="1527518" cy="1015663"/>
            </a:xfrm>
            <a:prstGeom prst="rect">
              <a:avLst/>
            </a:prstGeom>
            <a:noFill/>
          </p:spPr>
          <p:txBody>
            <a:bodyPr wrap="square" rtlCol="0">
              <a:spAutoFit/>
            </a:bodyPr>
            <a:lstStyle/>
            <a:p>
              <a:pPr algn="ctr"/>
              <a:r>
                <a:rPr lang="en-GB" sz="1000" dirty="0"/>
                <a:t>Comp Team Leader 1:</a:t>
              </a:r>
            </a:p>
            <a:p>
              <a:pPr algn="ctr"/>
              <a:r>
                <a:rPr lang="en-GB" sz="1000" dirty="0"/>
                <a:t>Multi-profile</a:t>
              </a:r>
            </a:p>
            <a:p>
              <a:pPr algn="ctr"/>
              <a:r>
                <a:rPr lang="en-GB" sz="1000" dirty="0"/>
                <a:t>COMP </a:t>
              </a:r>
              <a:r>
                <a:rPr lang="en-GB" sz="1000" b="1" dirty="0"/>
                <a:t>RTA</a:t>
              </a:r>
              <a:r>
                <a:rPr lang="en-GB" sz="1000" dirty="0"/>
                <a:t> Claim Handler Team Leader</a:t>
              </a:r>
            </a:p>
            <a:p>
              <a:pPr algn="ctr"/>
              <a:r>
                <a:rPr lang="en-GB" sz="1000" dirty="0"/>
                <a:t>COMP</a:t>
              </a:r>
              <a:r>
                <a:rPr lang="en-GB" sz="1000" b="1" dirty="0"/>
                <a:t> ELPL</a:t>
              </a:r>
              <a:r>
                <a:rPr lang="en-GB" sz="1000" dirty="0"/>
                <a:t> Claim Handler Team Leader</a:t>
              </a:r>
            </a:p>
          </p:txBody>
        </p:sp>
        <p:pic>
          <p:nvPicPr>
            <p:cNvPr id="94" name="Picture 93">
              <a:extLst>
                <a:ext uri="{FF2B5EF4-FFF2-40B4-BE49-F238E27FC236}">
                  <a16:creationId xmlns:a16="http://schemas.microsoft.com/office/drawing/2014/main" id="{4351F069-06A8-42A5-A33E-50C2E1287FD2}"/>
                </a:ext>
              </a:extLst>
            </p:cNvPr>
            <p:cNvPicPr>
              <a:picLocks noChangeAspect="1"/>
            </p:cNvPicPr>
            <p:nvPr/>
          </p:nvPicPr>
          <p:blipFill>
            <a:blip r:embed="rId3"/>
            <a:stretch>
              <a:fillRect/>
            </a:stretch>
          </p:blipFill>
          <p:spPr>
            <a:xfrm>
              <a:off x="7301290" y="2629129"/>
              <a:ext cx="228632" cy="228632"/>
            </a:xfrm>
            <a:prstGeom prst="rect">
              <a:avLst/>
            </a:prstGeom>
          </p:spPr>
        </p:pic>
      </p:grpSp>
      <p:grpSp>
        <p:nvGrpSpPr>
          <p:cNvPr id="12" name="Group 11">
            <a:extLst>
              <a:ext uri="{FF2B5EF4-FFF2-40B4-BE49-F238E27FC236}">
                <a16:creationId xmlns:a16="http://schemas.microsoft.com/office/drawing/2014/main" id="{70C1BD01-FC84-4FA2-A3F7-B11DFCC1670D}"/>
              </a:ext>
            </a:extLst>
          </p:cNvPr>
          <p:cNvGrpSpPr/>
          <p:nvPr/>
        </p:nvGrpSpPr>
        <p:grpSpPr>
          <a:xfrm>
            <a:off x="5012821" y="2517369"/>
            <a:ext cx="1823366" cy="860286"/>
            <a:chOff x="5022652" y="3218409"/>
            <a:chExt cx="1823366" cy="860286"/>
          </a:xfrm>
        </p:grpSpPr>
        <p:sp>
          <p:nvSpPr>
            <p:cNvPr id="96" name="TextBox 95">
              <a:extLst>
                <a:ext uri="{FF2B5EF4-FFF2-40B4-BE49-F238E27FC236}">
                  <a16:creationId xmlns:a16="http://schemas.microsoft.com/office/drawing/2014/main" id="{904DD4EF-E2BF-48BB-B4EF-92D3FECA1B51}"/>
                </a:ext>
              </a:extLst>
            </p:cNvPr>
            <p:cNvSpPr txBox="1"/>
            <p:nvPr/>
          </p:nvSpPr>
          <p:spPr>
            <a:xfrm>
              <a:off x="5022652" y="3370809"/>
              <a:ext cx="1823366" cy="707886"/>
            </a:xfrm>
            <a:prstGeom prst="rect">
              <a:avLst/>
            </a:prstGeom>
            <a:noFill/>
          </p:spPr>
          <p:txBody>
            <a:bodyPr wrap="square" rtlCol="0">
              <a:spAutoFit/>
            </a:bodyPr>
            <a:lstStyle/>
            <a:p>
              <a:pPr algn="ctr"/>
              <a:r>
                <a:rPr lang="en-GB" sz="1000" dirty="0"/>
                <a:t>Comp Handler 1:</a:t>
              </a:r>
            </a:p>
            <a:p>
              <a:pPr algn="ctr"/>
              <a:r>
                <a:rPr lang="en-GB" sz="1000" dirty="0"/>
                <a:t>Multi-profile</a:t>
              </a:r>
            </a:p>
            <a:p>
              <a:pPr algn="ctr"/>
              <a:r>
                <a:rPr lang="en-GB" sz="1000" dirty="0"/>
                <a:t>COMP </a:t>
              </a:r>
              <a:r>
                <a:rPr lang="en-GB" sz="1000" b="1" dirty="0"/>
                <a:t>RTA </a:t>
              </a:r>
              <a:r>
                <a:rPr lang="en-GB" sz="1000" dirty="0"/>
                <a:t>Claim Handler </a:t>
              </a:r>
            </a:p>
            <a:p>
              <a:pPr algn="ctr"/>
              <a:r>
                <a:rPr lang="en-GB" sz="1000" dirty="0"/>
                <a:t>COMP</a:t>
              </a:r>
              <a:r>
                <a:rPr lang="en-GB" sz="1000" b="1" dirty="0"/>
                <a:t> ELPL </a:t>
              </a:r>
              <a:r>
                <a:rPr lang="en-GB" sz="1000" dirty="0"/>
                <a:t>Claim Handler</a:t>
              </a:r>
            </a:p>
          </p:txBody>
        </p:sp>
        <p:pic>
          <p:nvPicPr>
            <p:cNvPr id="97" name="Picture 96">
              <a:extLst>
                <a:ext uri="{FF2B5EF4-FFF2-40B4-BE49-F238E27FC236}">
                  <a16:creationId xmlns:a16="http://schemas.microsoft.com/office/drawing/2014/main" id="{68775771-42E4-451D-B563-B8A3642E2BED}"/>
                </a:ext>
              </a:extLst>
            </p:cNvPr>
            <p:cNvPicPr>
              <a:picLocks noChangeAspect="1"/>
            </p:cNvPicPr>
            <p:nvPr/>
          </p:nvPicPr>
          <p:blipFill>
            <a:blip r:embed="rId3"/>
            <a:stretch>
              <a:fillRect/>
            </a:stretch>
          </p:blipFill>
          <p:spPr>
            <a:xfrm>
              <a:off x="5820019" y="3218409"/>
              <a:ext cx="228632" cy="228632"/>
            </a:xfrm>
            <a:prstGeom prst="rect">
              <a:avLst/>
            </a:prstGeom>
          </p:spPr>
        </p:pic>
      </p:grpSp>
      <p:grpSp>
        <p:nvGrpSpPr>
          <p:cNvPr id="14" name="Group 13">
            <a:extLst>
              <a:ext uri="{FF2B5EF4-FFF2-40B4-BE49-F238E27FC236}">
                <a16:creationId xmlns:a16="http://schemas.microsoft.com/office/drawing/2014/main" id="{1A00456A-81B4-46AD-BF0F-13A001E65ECA}"/>
              </a:ext>
            </a:extLst>
          </p:cNvPr>
          <p:cNvGrpSpPr/>
          <p:nvPr/>
        </p:nvGrpSpPr>
        <p:grpSpPr>
          <a:xfrm>
            <a:off x="5070939" y="3801297"/>
            <a:ext cx="1707131" cy="550709"/>
            <a:chOff x="5022652" y="4400737"/>
            <a:chExt cx="1707131" cy="550709"/>
          </a:xfrm>
        </p:grpSpPr>
        <p:sp>
          <p:nvSpPr>
            <p:cNvPr id="99" name="TextBox 98">
              <a:extLst>
                <a:ext uri="{FF2B5EF4-FFF2-40B4-BE49-F238E27FC236}">
                  <a16:creationId xmlns:a16="http://schemas.microsoft.com/office/drawing/2014/main" id="{1817DCD0-3928-4D9B-954C-5F3C62D67C96}"/>
                </a:ext>
              </a:extLst>
            </p:cNvPr>
            <p:cNvSpPr txBox="1"/>
            <p:nvPr/>
          </p:nvSpPr>
          <p:spPr>
            <a:xfrm>
              <a:off x="5022652" y="4551336"/>
              <a:ext cx="1707131" cy="400110"/>
            </a:xfrm>
            <a:prstGeom prst="rect">
              <a:avLst/>
            </a:prstGeom>
            <a:noFill/>
          </p:spPr>
          <p:txBody>
            <a:bodyPr wrap="square" rtlCol="0">
              <a:spAutoFit/>
            </a:bodyPr>
            <a:lstStyle/>
            <a:p>
              <a:pPr algn="ctr"/>
              <a:r>
                <a:rPr lang="en-GB" sz="1000" dirty="0"/>
                <a:t>Comp Handler 2:</a:t>
              </a:r>
            </a:p>
            <a:p>
              <a:pPr algn="ctr"/>
              <a:r>
                <a:rPr lang="en-GB" sz="1000" dirty="0"/>
                <a:t>COMP </a:t>
              </a:r>
              <a:r>
                <a:rPr lang="en-GB" sz="1000" b="1" dirty="0"/>
                <a:t>RTA</a:t>
              </a:r>
              <a:r>
                <a:rPr lang="en-GB" sz="1000" dirty="0"/>
                <a:t> Claim Handler</a:t>
              </a:r>
            </a:p>
          </p:txBody>
        </p:sp>
        <p:pic>
          <p:nvPicPr>
            <p:cNvPr id="100" name="Picture 99">
              <a:extLst>
                <a:ext uri="{FF2B5EF4-FFF2-40B4-BE49-F238E27FC236}">
                  <a16:creationId xmlns:a16="http://schemas.microsoft.com/office/drawing/2014/main" id="{616570CD-C647-46A4-BB7A-287E1CC5360B}"/>
                </a:ext>
              </a:extLst>
            </p:cNvPr>
            <p:cNvPicPr>
              <a:picLocks noChangeAspect="1"/>
            </p:cNvPicPr>
            <p:nvPr/>
          </p:nvPicPr>
          <p:blipFill>
            <a:blip r:embed="rId4"/>
            <a:stretch>
              <a:fillRect/>
            </a:stretch>
          </p:blipFill>
          <p:spPr>
            <a:xfrm>
              <a:off x="5773104" y="4400737"/>
              <a:ext cx="206227" cy="206227"/>
            </a:xfrm>
            <a:prstGeom prst="rect">
              <a:avLst/>
            </a:prstGeom>
          </p:spPr>
        </p:pic>
      </p:grpSp>
      <p:grpSp>
        <p:nvGrpSpPr>
          <p:cNvPr id="20" name="Group 19">
            <a:extLst>
              <a:ext uri="{FF2B5EF4-FFF2-40B4-BE49-F238E27FC236}">
                <a16:creationId xmlns:a16="http://schemas.microsoft.com/office/drawing/2014/main" id="{94B406A8-DFE0-49C3-BAFB-194A2B31D0E3}"/>
              </a:ext>
            </a:extLst>
          </p:cNvPr>
          <p:cNvGrpSpPr/>
          <p:nvPr/>
        </p:nvGrpSpPr>
        <p:grpSpPr>
          <a:xfrm>
            <a:off x="6682045" y="3801297"/>
            <a:ext cx="1527518" cy="704597"/>
            <a:chOff x="6656733" y="3811457"/>
            <a:chExt cx="1527518" cy="704597"/>
          </a:xfrm>
        </p:grpSpPr>
        <p:sp>
          <p:nvSpPr>
            <p:cNvPr id="102" name="TextBox 101">
              <a:extLst>
                <a:ext uri="{FF2B5EF4-FFF2-40B4-BE49-F238E27FC236}">
                  <a16:creationId xmlns:a16="http://schemas.microsoft.com/office/drawing/2014/main" id="{24A67946-20DD-4A1D-A557-C7B7A2C0AF70}"/>
                </a:ext>
              </a:extLst>
            </p:cNvPr>
            <p:cNvSpPr txBox="1"/>
            <p:nvPr/>
          </p:nvSpPr>
          <p:spPr>
            <a:xfrm>
              <a:off x="6656733" y="3962056"/>
              <a:ext cx="1527518" cy="553998"/>
            </a:xfrm>
            <a:prstGeom prst="rect">
              <a:avLst/>
            </a:prstGeom>
            <a:noFill/>
          </p:spPr>
          <p:txBody>
            <a:bodyPr wrap="square" rtlCol="0">
              <a:spAutoFit/>
            </a:bodyPr>
            <a:lstStyle/>
            <a:p>
              <a:pPr algn="ctr"/>
              <a:r>
                <a:rPr lang="en-GB" sz="1000" dirty="0"/>
                <a:t>Comp Team Leader 2:</a:t>
              </a:r>
            </a:p>
            <a:p>
              <a:pPr algn="ctr"/>
              <a:r>
                <a:rPr lang="en-GB" sz="1000" dirty="0"/>
                <a:t>COMP </a:t>
              </a:r>
              <a:r>
                <a:rPr lang="en-GB" sz="1000" b="1" dirty="0"/>
                <a:t>RTA</a:t>
              </a:r>
              <a:r>
                <a:rPr lang="en-GB" sz="1000" dirty="0"/>
                <a:t> Claim Handler Team Leader</a:t>
              </a:r>
            </a:p>
          </p:txBody>
        </p:sp>
        <p:pic>
          <p:nvPicPr>
            <p:cNvPr id="103" name="Picture 102">
              <a:extLst>
                <a:ext uri="{FF2B5EF4-FFF2-40B4-BE49-F238E27FC236}">
                  <a16:creationId xmlns:a16="http://schemas.microsoft.com/office/drawing/2014/main" id="{0CF609C5-90CC-4004-9B60-ED701A43EE34}"/>
                </a:ext>
              </a:extLst>
            </p:cNvPr>
            <p:cNvPicPr>
              <a:picLocks noChangeAspect="1"/>
            </p:cNvPicPr>
            <p:nvPr/>
          </p:nvPicPr>
          <p:blipFill>
            <a:blip r:embed="rId4"/>
            <a:stretch>
              <a:fillRect/>
            </a:stretch>
          </p:blipFill>
          <p:spPr>
            <a:xfrm>
              <a:off x="7317379" y="3811457"/>
              <a:ext cx="206227" cy="206227"/>
            </a:xfrm>
            <a:prstGeom prst="rect">
              <a:avLst/>
            </a:prstGeom>
          </p:spPr>
        </p:pic>
      </p:grpSp>
      <p:grpSp>
        <p:nvGrpSpPr>
          <p:cNvPr id="16" name="Group 15">
            <a:extLst>
              <a:ext uri="{FF2B5EF4-FFF2-40B4-BE49-F238E27FC236}">
                <a16:creationId xmlns:a16="http://schemas.microsoft.com/office/drawing/2014/main" id="{A901267A-1D04-4D44-8C08-132ED436FED7}"/>
              </a:ext>
            </a:extLst>
          </p:cNvPr>
          <p:cNvGrpSpPr/>
          <p:nvPr/>
        </p:nvGrpSpPr>
        <p:grpSpPr>
          <a:xfrm>
            <a:off x="5024131" y="4684916"/>
            <a:ext cx="1800747" cy="552510"/>
            <a:chOff x="5002990" y="5274196"/>
            <a:chExt cx="1800747" cy="552510"/>
          </a:xfrm>
        </p:grpSpPr>
        <p:sp>
          <p:nvSpPr>
            <p:cNvPr id="105" name="TextBox 104">
              <a:extLst>
                <a:ext uri="{FF2B5EF4-FFF2-40B4-BE49-F238E27FC236}">
                  <a16:creationId xmlns:a16="http://schemas.microsoft.com/office/drawing/2014/main" id="{FB86ABEC-6277-45B6-B6A9-5CE4BC615822}"/>
                </a:ext>
              </a:extLst>
            </p:cNvPr>
            <p:cNvSpPr txBox="1"/>
            <p:nvPr/>
          </p:nvSpPr>
          <p:spPr>
            <a:xfrm>
              <a:off x="5002990" y="5426596"/>
              <a:ext cx="1800747" cy="400110"/>
            </a:xfrm>
            <a:prstGeom prst="rect">
              <a:avLst/>
            </a:prstGeom>
            <a:noFill/>
          </p:spPr>
          <p:txBody>
            <a:bodyPr wrap="square" rtlCol="0">
              <a:spAutoFit/>
            </a:bodyPr>
            <a:lstStyle/>
            <a:p>
              <a:pPr algn="ctr"/>
              <a:r>
                <a:rPr lang="en-GB" sz="1000" dirty="0"/>
                <a:t>Comp Handler 3:</a:t>
              </a:r>
            </a:p>
            <a:p>
              <a:pPr algn="ctr"/>
              <a:r>
                <a:rPr lang="en-GB" sz="1000" dirty="0"/>
                <a:t>COMP </a:t>
              </a:r>
              <a:r>
                <a:rPr lang="en-GB" sz="1000" b="1" dirty="0"/>
                <a:t>ELPL </a:t>
              </a:r>
              <a:r>
                <a:rPr lang="en-GB" sz="1000" dirty="0"/>
                <a:t>Claim Handler</a:t>
              </a:r>
            </a:p>
          </p:txBody>
        </p:sp>
        <p:pic>
          <p:nvPicPr>
            <p:cNvPr id="106" name="Picture 105">
              <a:extLst>
                <a:ext uri="{FF2B5EF4-FFF2-40B4-BE49-F238E27FC236}">
                  <a16:creationId xmlns:a16="http://schemas.microsoft.com/office/drawing/2014/main" id="{F72D04C1-1139-4247-824A-3C8B5E7742DB}"/>
                </a:ext>
              </a:extLst>
            </p:cNvPr>
            <p:cNvPicPr>
              <a:picLocks noChangeAspect="1"/>
            </p:cNvPicPr>
            <p:nvPr/>
          </p:nvPicPr>
          <p:blipFill>
            <a:blip r:embed="rId3"/>
            <a:stretch>
              <a:fillRect/>
            </a:stretch>
          </p:blipFill>
          <p:spPr>
            <a:xfrm>
              <a:off x="5789047" y="5274196"/>
              <a:ext cx="228632" cy="228632"/>
            </a:xfrm>
            <a:prstGeom prst="rect">
              <a:avLst/>
            </a:prstGeom>
          </p:spPr>
        </p:pic>
      </p:grpSp>
      <p:grpSp>
        <p:nvGrpSpPr>
          <p:cNvPr id="19" name="Group 18">
            <a:extLst>
              <a:ext uri="{FF2B5EF4-FFF2-40B4-BE49-F238E27FC236}">
                <a16:creationId xmlns:a16="http://schemas.microsoft.com/office/drawing/2014/main" id="{B1E70E6F-B817-4D4C-B8DB-8753D215D426}"/>
              </a:ext>
            </a:extLst>
          </p:cNvPr>
          <p:cNvGrpSpPr/>
          <p:nvPr/>
        </p:nvGrpSpPr>
        <p:grpSpPr>
          <a:xfrm>
            <a:off x="6674707" y="4684916"/>
            <a:ext cx="1542194" cy="706398"/>
            <a:chOff x="6697567" y="4684916"/>
            <a:chExt cx="1542194" cy="706398"/>
          </a:xfrm>
        </p:grpSpPr>
        <p:sp>
          <p:nvSpPr>
            <p:cNvPr id="108" name="TextBox 107">
              <a:extLst>
                <a:ext uri="{FF2B5EF4-FFF2-40B4-BE49-F238E27FC236}">
                  <a16:creationId xmlns:a16="http://schemas.microsoft.com/office/drawing/2014/main" id="{284B8A7B-B23F-4025-BBB7-33E0FE7EE25D}"/>
                </a:ext>
              </a:extLst>
            </p:cNvPr>
            <p:cNvSpPr txBox="1"/>
            <p:nvPr/>
          </p:nvSpPr>
          <p:spPr>
            <a:xfrm>
              <a:off x="6697567" y="4837316"/>
              <a:ext cx="1542194" cy="553998"/>
            </a:xfrm>
            <a:prstGeom prst="rect">
              <a:avLst/>
            </a:prstGeom>
            <a:noFill/>
          </p:spPr>
          <p:txBody>
            <a:bodyPr wrap="square" rtlCol="0">
              <a:spAutoFit/>
            </a:bodyPr>
            <a:lstStyle/>
            <a:p>
              <a:pPr algn="ctr"/>
              <a:r>
                <a:rPr lang="en-GB" sz="1000" dirty="0"/>
                <a:t>Comp Team Leader 3:</a:t>
              </a:r>
            </a:p>
            <a:p>
              <a:pPr algn="ctr"/>
              <a:r>
                <a:rPr lang="en-GB" sz="1000" dirty="0"/>
                <a:t>COMP </a:t>
              </a:r>
              <a:r>
                <a:rPr lang="en-GB" sz="1000" b="1" dirty="0"/>
                <a:t>ELPL</a:t>
              </a:r>
              <a:r>
                <a:rPr lang="en-GB" sz="1000" dirty="0"/>
                <a:t> Claim Handler Team Leader</a:t>
              </a:r>
            </a:p>
          </p:txBody>
        </p:sp>
        <p:pic>
          <p:nvPicPr>
            <p:cNvPr id="109" name="Picture 108">
              <a:extLst>
                <a:ext uri="{FF2B5EF4-FFF2-40B4-BE49-F238E27FC236}">
                  <a16:creationId xmlns:a16="http://schemas.microsoft.com/office/drawing/2014/main" id="{1D42BCB7-71E4-4EC8-BDAB-69413936CE74}"/>
                </a:ext>
              </a:extLst>
            </p:cNvPr>
            <p:cNvPicPr>
              <a:picLocks noChangeAspect="1"/>
            </p:cNvPicPr>
            <p:nvPr/>
          </p:nvPicPr>
          <p:blipFill>
            <a:blip r:embed="rId3"/>
            <a:stretch>
              <a:fillRect/>
            </a:stretch>
          </p:blipFill>
          <p:spPr>
            <a:xfrm>
              <a:off x="7354348" y="4684916"/>
              <a:ext cx="228632" cy="228632"/>
            </a:xfrm>
            <a:prstGeom prst="rect">
              <a:avLst/>
            </a:prstGeom>
          </p:spPr>
        </p:pic>
      </p:grpSp>
      <p:sp>
        <p:nvSpPr>
          <p:cNvPr id="110" name="TextBox 109">
            <a:extLst>
              <a:ext uri="{FF2B5EF4-FFF2-40B4-BE49-F238E27FC236}">
                <a16:creationId xmlns:a16="http://schemas.microsoft.com/office/drawing/2014/main" id="{06FBDE87-CECE-485D-8913-FDE3434CB52E}"/>
              </a:ext>
            </a:extLst>
          </p:cNvPr>
          <p:cNvSpPr txBox="1"/>
          <p:nvPr/>
        </p:nvSpPr>
        <p:spPr>
          <a:xfrm>
            <a:off x="979046" y="5136608"/>
            <a:ext cx="7185909" cy="12885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E78332"/>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pPr algn="l"/>
            <a:r>
              <a:rPr lang="en-GB" sz="1600" dirty="0"/>
              <a:t>The example above shows the Handler and Team Leader profiles, but the same rules apply to Branch specific and Dispatcher profiles.</a:t>
            </a:r>
          </a:p>
          <a:p>
            <a:endParaRPr lang="en-GB" sz="1600" dirty="0"/>
          </a:p>
        </p:txBody>
      </p:sp>
    </p:spTree>
    <p:extLst>
      <p:ext uri="{BB962C8B-B14F-4D97-AF65-F5344CB8AC3E}">
        <p14:creationId xmlns:p14="http://schemas.microsoft.com/office/powerpoint/2010/main" val="2366680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8</a:t>
            </a:fld>
            <a:endParaRPr lang="en-US" dirty="0">
              <a:solidFill>
                <a:schemeClr val="bg1"/>
              </a:solidFill>
            </a:endParaRPr>
          </a:p>
        </p:txBody>
      </p:sp>
      <p:sp>
        <p:nvSpPr>
          <p:cNvPr id="5" name="TextBox 4"/>
          <p:cNvSpPr txBox="1"/>
          <p:nvPr/>
        </p:nvSpPr>
        <p:spPr>
          <a:xfrm>
            <a:off x="733646" y="2345254"/>
            <a:ext cx="7995683" cy="461665"/>
          </a:xfrm>
          <a:prstGeom prst="rect">
            <a:avLst/>
          </a:prstGeom>
          <a:noFill/>
          <a:ln>
            <a:noFill/>
          </a:ln>
        </p:spPr>
        <p:txBody>
          <a:bodyPr wrap="square" rtlCol="0">
            <a:spAutoFit/>
          </a:bodyPr>
          <a:lstStyle>
            <a:defPPr>
              <a:defRPr lang="en-US"/>
            </a:defPPr>
            <a:lvl1pPr algn="ctr">
              <a:defRPr sz="1200">
                <a:solidFill>
                  <a:srgbClr val="E78332"/>
                </a:solidFill>
              </a:defRPr>
            </a:lvl1pPr>
          </a:lstStyle>
          <a:p>
            <a:pPr algn="l"/>
            <a:r>
              <a:rPr lang="en-GB" sz="2400" dirty="0"/>
              <a:t>Scenario 1 – A CNF is not allocated to a specific user</a:t>
            </a:r>
            <a:endParaRPr lang="en-US" sz="2400" dirty="0"/>
          </a:p>
        </p:txBody>
      </p:sp>
      <p:sp>
        <p:nvSpPr>
          <p:cNvPr id="6" name="TextBox 5"/>
          <p:cNvSpPr txBox="1"/>
          <p:nvPr/>
        </p:nvSpPr>
        <p:spPr>
          <a:xfrm>
            <a:off x="733646" y="2974220"/>
            <a:ext cx="7995683" cy="2308324"/>
          </a:xfrm>
          <a:prstGeom prst="rect">
            <a:avLst/>
          </a:prstGeom>
          <a:noFill/>
          <a:ln>
            <a:noFill/>
          </a:ln>
        </p:spPr>
        <p:txBody>
          <a:bodyPr wrap="square" rtlCol="0">
            <a:spAutoFit/>
          </a:bodyPr>
          <a:lstStyle>
            <a:defPPr>
              <a:defRPr lang="en-US"/>
            </a:defPPr>
            <a:lvl1pPr algn="ctr">
              <a:defRPr sz="1200">
                <a:solidFill>
                  <a:srgbClr val="E78332"/>
                </a:solidFill>
              </a:defRPr>
            </a:lvl1pPr>
          </a:lstStyle>
          <a:p>
            <a:pPr marL="285750" indent="-285750" algn="l">
              <a:buFont typeface="Arial" pitchFamily="34" charset="0"/>
              <a:buChar char="•"/>
            </a:pPr>
            <a:r>
              <a:rPr lang="en-GB" sz="1800" dirty="0"/>
              <a:t>In this scenario there are two branches. A CNF is sent to the Compensator and it is automatically allocated by the system to Branch 1, the ‘Central Point’, but </a:t>
            </a:r>
            <a:r>
              <a:rPr lang="en-GB" sz="1800" u="sng" dirty="0"/>
              <a:t>not</a:t>
            </a:r>
            <a:r>
              <a:rPr lang="en-GB" sz="1800" dirty="0"/>
              <a:t> to a specific user</a:t>
            </a:r>
          </a:p>
          <a:p>
            <a:pPr marL="285750" indent="-285750" algn="l">
              <a:buFont typeface="Arial" pitchFamily="34" charset="0"/>
              <a:buChar char="•"/>
            </a:pPr>
            <a:r>
              <a:rPr lang="en-GB" sz="1800" b="1" dirty="0"/>
              <a:t>Please note </a:t>
            </a:r>
            <a:r>
              <a:rPr lang="en-GB" sz="1800" dirty="0"/>
              <a:t>that all profiles in these scenarios are Compensator specific unless indicated otherwise. The prefixes COMP and RTA/ELPL have been omitted due to space restrictions.  For example, </a:t>
            </a:r>
            <a:r>
              <a:rPr lang="en-GB" sz="1800" i="1" dirty="0"/>
              <a:t>COMP RTA Branch Claim Handler</a:t>
            </a:r>
            <a:r>
              <a:rPr lang="en-GB" sz="1800" dirty="0"/>
              <a:t> is abbreviated to </a:t>
            </a:r>
            <a:r>
              <a:rPr lang="en-GB" sz="1800" i="1" dirty="0"/>
              <a:t>Branch Claim Handler.</a:t>
            </a:r>
          </a:p>
          <a:p>
            <a:pPr marL="285750" indent="-285750" algn="l">
              <a:buFont typeface="Arial" pitchFamily="34" charset="0"/>
              <a:buChar char="•"/>
            </a:pPr>
            <a:endParaRPr lang="en-GB" sz="1800" dirty="0"/>
          </a:p>
        </p:txBody>
      </p:sp>
    </p:spTree>
    <p:extLst>
      <p:ext uri="{BB962C8B-B14F-4D97-AF65-F5344CB8AC3E}">
        <p14:creationId xmlns:p14="http://schemas.microsoft.com/office/powerpoint/2010/main" val="1186451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7561C99-A235-4BD0-AC3B-2BEED5817CF8}" type="slidenum">
              <a:rPr lang="en-US" smtClean="0">
                <a:solidFill>
                  <a:schemeClr val="bg1"/>
                </a:solidFill>
              </a:rPr>
              <a:pPr>
                <a:defRPr/>
              </a:pPr>
              <a:t>9</a:t>
            </a:fld>
            <a:endParaRPr lang="en-US" dirty="0">
              <a:solidFill>
                <a:schemeClr val="bg1"/>
              </a:solidFill>
            </a:endParaRPr>
          </a:p>
        </p:txBody>
      </p:sp>
      <p:sp>
        <p:nvSpPr>
          <p:cNvPr id="5" name="Rectangle 4"/>
          <p:cNvSpPr>
            <a:spLocks noChangeArrowheads="1"/>
          </p:cNvSpPr>
          <p:nvPr/>
        </p:nvSpPr>
        <p:spPr bwMode="auto">
          <a:xfrm>
            <a:off x="575714" y="1175230"/>
            <a:ext cx="1223962" cy="287337"/>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CR1</a:t>
            </a:r>
          </a:p>
        </p:txBody>
      </p:sp>
      <p:sp>
        <p:nvSpPr>
          <p:cNvPr id="6" name="Rectangle 8"/>
          <p:cNvSpPr>
            <a:spLocks noChangeArrowheads="1"/>
          </p:cNvSpPr>
          <p:nvPr/>
        </p:nvSpPr>
        <p:spPr bwMode="auto">
          <a:xfrm>
            <a:off x="575714" y="1607030"/>
            <a:ext cx="1223962" cy="288925"/>
          </a:xfrm>
          <a:prstGeom prst="rect">
            <a:avLst/>
          </a:prstGeom>
          <a:solidFill>
            <a:schemeClr val="bg1"/>
          </a:solidFill>
          <a:ln w="9525">
            <a:solidFill>
              <a:srgbClr val="6D6F7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6D6F74"/>
                </a:solidFill>
              </a:rPr>
              <a:t>Branch1</a:t>
            </a:r>
          </a:p>
        </p:txBody>
      </p:sp>
      <p:cxnSp>
        <p:nvCxnSpPr>
          <p:cNvPr id="8" name="AutoShape 10"/>
          <p:cNvCxnSpPr>
            <a:cxnSpLocks noChangeShapeType="1"/>
          </p:cNvCxnSpPr>
          <p:nvPr/>
        </p:nvCxnSpPr>
        <p:spPr bwMode="auto">
          <a:xfrm>
            <a:off x="1187695" y="1462567"/>
            <a:ext cx="0" cy="144463"/>
          </a:xfrm>
          <a:prstGeom prst="straightConnector1">
            <a:avLst/>
          </a:prstGeom>
          <a:noFill/>
          <a:ln w="9525">
            <a:solidFill>
              <a:srgbClr val="6D6F7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5"/>
          <p:cNvSpPr>
            <a:spLocks noChangeArrowheads="1"/>
          </p:cNvSpPr>
          <p:nvPr/>
        </p:nvSpPr>
        <p:spPr bwMode="auto">
          <a:xfrm>
            <a:off x="4910184" y="1207022"/>
            <a:ext cx="1690577"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b="1" dirty="0">
                <a:solidFill>
                  <a:srgbClr val="E78332"/>
                </a:solidFill>
              </a:rPr>
              <a:t>Compensator</a:t>
            </a:r>
          </a:p>
        </p:txBody>
      </p:sp>
      <p:sp>
        <p:nvSpPr>
          <p:cNvPr id="11" name="Rectangle 6"/>
          <p:cNvSpPr>
            <a:spLocks noChangeArrowheads="1"/>
          </p:cNvSpPr>
          <p:nvPr/>
        </p:nvSpPr>
        <p:spPr bwMode="auto">
          <a:xfrm>
            <a:off x="699345"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1 (Central Point)</a:t>
            </a:r>
          </a:p>
        </p:txBody>
      </p:sp>
      <p:sp>
        <p:nvSpPr>
          <p:cNvPr id="35" name="Flowchart: Document 34"/>
          <p:cNvSpPr/>
          <p:nvPr/>
        </p:nvSpPr>
        <p:spPr>
          <a:xfrm>
            <a:off x="2923521" y="1101777"/>
            <a:ext cx="866899" cy="620618"/>
          </a:xfrm>
          <a:prstGeom prst="flowChartDocument">
            <a:avLst/>
          </a:prstGeom>
          <a:no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E78332"/>
                </a:solidFill>
                <a:latin typeface="Arial" pitchFamily="34" charset="0"/>
                <a:cs typeface="Arial" pitchFamily="34" charset="0"/>
              </a:rPr>
              <a:t>CNF</a:t>
            </a:r>
          </a:p>
        </p:txBody>
      </p:sp>
      <p:cxnSp>
        <p:nvCxnSpPr>
          <p:cNvPr id="45" name="Elbow Connector 44"/>
          <p:cNvCxnSpPr>
            <a:stCxn id="10" idx="2"/>
            <a:endCxn id="11" idx="0"/>
          </p:cNvCxnSpPr>
          <p:nvPr/>
        </p:nvCxnSpPr>
        <p:spPr>
          <a:xfrm rot="5400000">
            <a:off x="3396587" y="346519"/>
            <a:ext cx="1209458" cy="3508315"/>
          </a:xfrm>
          <a:prstGeom prst="bentConnector3">
            <a:avLst>
              <a:gd name="adj1" fmla="val 50000"/>
            </a:avLst>
          </a:prstGeom>
          <a:ln w="9525">
            <a:solidFill>
              <a:srgbClr val="E78332"/>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6"/>
          <p:cNvSpPr>
            <a:spLocks noChangeArrowheads="1"/>
          </p:cNvSpPr>
          <p:nvPr/>
        </p:nvSpPr>
        <p:spPr bwMode="auto">
          <a:xfrm>
            <a:off x="5467351" y="2705405"/>
            <a:ext cx="3095625" cy="288925"/>
          </a:xfrm>
          <a:prstGeom prst="rect">
            <a:avLst/>
          </a:prstGeom>
          <a:solidFill>
            <a:schemeClr val="bg1"/>
          </a:solidFill>
          <a:ln w="9525">
            <a:solidFill>
              <a:srgbClr val="E7833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it-IT" sz="1400" b="1" dirty="0">
                <a:solidFill>
                  <a:srgbClr val="E78332"/>
                </a:solidFill>
              </a:rPr>
              <a:t>Branch 2 (Handling Point)</a:t>
            </a:r>
          </a:p>
        </p:txBody>
      </p:sp>
      <p:sp>
        <p:nvSpPr>
          <p:cNvPr id="60" name="Text Box 28"/>
          <p:cNvSpPr txBox="1">
            <a:spLocks noChangeArrowheads="1"/>
          </p:cNvSpPr>
          <p:nvPr/>
        </p:nvSpPr>
        <p:spPr bwMode="auto">
          <a:xfrm>
            <a:off x="323849" y="3786336"/>
            <a:ext cx="8572501"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spcBef>
                <a:spcPct val="50000"/>
              </a:spcBef>
              <a:defRPr/>
            </a:pPr>
            <a:r>
              <a:rPr lang="en-GB" altLang="it-IT" sz="1200" u="sng" dirty="0"/>
              <a:t>Claim Dispatchers</a:t>
            </a:r>
          </a:p>
          <a:p>
            <a:pPr marL="171450" indent="-171450">
              <a:spcBef>
                <a:spcPct val="50000"/>
              </a:spcBef>
              <a:buFont typeface="Arial" pitchFamily="34" charset="0"/>
              <a:buChar char="•"/>
              <a:defRPr/>
            </a:pPr>
            <a:r>
              <a:rPr lang="en-GB" altLang="it-IT" sz="1200" dirty="0"/>
              <a:t>“Claim Dispatcher 1” and “Claim Dispatcher  2” can view and work on the claim because their profiles are not branch restricted. </a:t>
            </a:r>
          </a:p>
          <a:p>
            <a:pPr marL="171450" indent="-171450">
              <a:spcBef>
                <a:spcPct val="50000"/>
              </a:spcBef>
              <a:buFont typeface="Arial" pitchFamily="34" charset="0"/>
              <a:buChar char="•"/>
              <a:defRPr/>
            </a:pPr>
            <a:r>
              <a:rPr lang="en-GB" altLang="it-IT" sz="1200" dirty="0"/>
              <a:t>“</a:t>
            </a:r>
            <a:r>
              <a:rPr lang="en-GB" altLang="it-IT" sz="1200" b="1" dirty="0"/>
              <a:t>Branch</a:t>
            </a:r>
            <a:r>
              <a:rPr lang="en-GB" altLang="it-IT" sz="1200" dirty="0"/>
              <a:t> Claim Dispatcher 1” can view and work on the claim because it is allocated to Branch 1, which is the branch the user is assigned to.</a:t>
            </a:r>
          </a:p>
          <a:p>
            <a:pPr marL="171450" indent="-171450">
              <a:spcBef>
                <a:spcPct val="50000"/>
              </a:spcBef>
              <a:buFont typeface="Arial" pitchFamily="34" charset="0"/>
              <a:buChar char="•"/>
              <a:defRPr/>
            </a:pPr>
            <a:r>
              <a:rPr lang="en-GB" altLang="it-IT" sz="1200" dirty="0"/>
              <a:t>“</a:t>
            </a:r>
            <a:r>
              <a:rPr lang="en-GB" altLang="it-IT" sz="1200" b="1" dirty="0"/>
              <a:t>Branch</a:t>
            </a:r>
            <a:r>
              <a:rPr lang="en-GB" altLang="it-IT" sz="1200" dirty="0"/>
              <a:t> Claim Dispatcher 2” cannot view or work on the claim because it is allocated to Branch 1, and the user is assigned to Branch 2</a:t>
            </a:r>
          </a:p>
          <a:p>
            <a:pPr>
              <a:spcBef>
                <a:spcPct val="50000"/>
              </a:spcBef>
              <a:defRPr/>
            </a:pPr>
            <a:endParaRPr lang="en-GB" altLang="it-IT" sz="600" dirty="0"/>
          </a:p>
          <a:p>
            <a:pPr>
              <a:spcBef>
                <a:spcPct val="50000"/>
              </a:spcBef>
              <a:defRPr/>
            </a:pPr>
            <a:r>
              <a:rPr lang="en-GB" altLang="it-IT" sz="1200" u="sng" dirty="0"/>
              <a:t>Claim Handlers</a:t>
            </a:r>
          </a:p>
          <a:p>
            <a:pPr marL="228600" indent="-228600">
              <a:spcBef>
                <a:spcPct val="50000"/>
              </a:spcBef>
              <a:buFont typeface="Arial" pitchFamily="34" charset="0"/>
              <a:buChar char="•"/>
              <a:defRPr/>
            </a:pPr>
            <a:r>
              <a:rPr lang="en-GB" altLang="it-IT" sz="1200" dirty="0"/>
              <a:t>“Claim Handler 1” and “Claim Handler 2” can view and work on the claim because their profiles are not branch restricted.</a:t>
            </a:r>
          </a:p>
        </p:txBody>
      </p:sp>
      <p:cxnSp>
        <p:nvCxnSpPr>
          <p:cNvPr id="61" name="Elbow Connector 60"/>
          <p:cNvCxnSpPr>
            <a:stCxn id="10" idx="2"/>
            <a:endCxn id="57" idx="0"/>
          </p:cNvCxnSpPr>
          <p:nvPr/>
        </p:nvCxnSpPr>
        <p:spPr>
          <a:xfrm rot="16200000" flipH="1">
            <a:off x="5780589" y="1470830"/>
            <a:ext cx="1209458" cy="1259691"/>
          </a:xfrm>
          <a:prstGeom prst="bentConnector3">
            <a:avLst>
              <a:gd name="adj1" fmla="val 50000"/>
            </a:avLst>
          </a:prstGeom>
          <a:ln w="9525">
            <a:solidFill>
              <a:srgbClr val="E78332"/>
            </a:solidFill>
            <a:tailEnd type="none"/>
          </a:ln>
        </p:spPr>
        <p:style>
          <a:lnRef idx="1">
            <a:schemeClr val="accent1"/>
          </a:lnRef>
          <a:fillRef idx="0">
            <a:schemeClr val="accent1"/>
          </a:fillRef>
          <a:effectRef idx="0">
            <a:schemeClr val="accent1"/>
          </a:effectRef>
          <a:fontRef idx="minor">
            <a:schemeClr val="tx1"/>
          </a:fontRef>
        </p:style>
      </p:cxnSp>
      <p:sp>
        <p:nvSpPr>
          <p:cNvPr id="23" name="Flowchart: Document 22"/>
          <p:cNvSpPr/>
          <p:nvPr/>
        </p:nvSpPr>
        <p:spPr>
          <a:xfrm>
            <a:off x="3548816" y="1945521"/>
            <a:ext cx="585033" cy="310309"/>
          </a:xfrm>
          <a:prstGeom prst="flowChartDocument">
            <a:avLst/>
          </a:prstGeom>
          <a:solidFill>
            <a:schemeClr val="bg1"/>
          </a:solidFill>
          <a:ln w="9525">
            <a:solidFill>
              <a:srgbClr val="E783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E78332"/>
                </a:solidFill>
                <a:latin typeface="Arial" pitchFamily="34" charset="0"/>
                <a:cs typeface="Arial" pitchFamily="34" charset="0"/>
              </a:rPr>
              <a:t>CNF</a:t>
            </a:r>
          </a:p>
        </p:txBody>
      </p:sp>
      <p:cxnSp>
        <p:nvCxnSpPr>
          <p:cNvPr id="3" name="Straight Arrow Connector 2"/>
          <p:cNvCxnSpPr/>
          <p:nvPr/>
        </p:nvCxnSpPr>
        <p:spPr>
          <a:xfrm flipV="1">
            <a:off x="3944166" y="1351485"/>
            <a:ext cx="882679" cy="522"/>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915995" y="1362169"/>
            <a:ext cx="882679" cy="0"/>
          </a:xfrm>
          <a:prstGeom prst="straightConnector1">
            <a:avLst/>
          </a:prstGeom>
          <a:ln>
            <a:solidFill>
              <a:srgbClr val="E78332"/>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23849" y="663059"/>
            <a:ext cx="1287532" cy="369332"/>
          </a:xfrm>
          <a:prstGeom prst="rect">
            <a:avLst/>
          </a:prstGeom>
        </p:spPr>
        <p:txBody>
          <a:bodyPr wrap="none">
            <a:spAutoFit/>
          </a:bodyPr>
          <a:lstStyle/>
          <a:p>
            <a:r>
              <a:rPr lang="en-GB" dirty="0">
                <a:solidFill>
                  <a:srgbClr val="196DB2"/>
                </a:solidFill>
              </a:rPr>
              <a:t>Scenario 1</a:t>
            </a:r>
          </a:p>
        </p:txBody>
      </p:sp>
      <p:grpSp>
        <p:nvGrpSpPr>
          <p:cNvPr id="51" name="Group 50">
            <a:extLst>
              <a:ext uri="{FF2B5EF4-FFF2-40B4-BE49-F238E27FC236}">
                <a16:creationId xmlns:a16="http://schemas.microsoft.com/office/drawing/2014/main" id="{A9E545BF-7A80-477B-B6AB-D5B2F5AABAEF}"/>
              </a:ext>
            </a:extLst>
          </p:cNvPr>
          <p:cNvGrpSpPr/>
          <p:nvPr/>
        </p:nvGrpSpPr>
        <p:grpSpPr>
          <a:xfrm>
            <a:off x="578060" y="1955100"/>
            <a:ext cx="1219270" cy="459057"/>
            <a:chOff x="9225211" y="2781647"/>
            <a:chExt cx="1219270" cy="459057"/>
          </a:xfrm>
        </p:grpSpPr>
        <p:pic>
          <p:nvPicPr>
            <p:cNvPr id="52" name="Picture 51">
              <a:extLst>
                <a:ext uri="{FF2B5EF4-FFF2-40B4-BE49-F238E27FC236}">
                  <a16:creationId xmlns:a16="http://schemas.microsoft.com/office/drawing/2014/main" id="{D361E32E-023D-4695-B73E-5B0C36CC8675}"/>
                </a:ext>
              </a:extLst>
            </p:cNvPr>
            <p:cNvPicPr>
              <a:picLocks noChangeAspect="1"/>
            </p:cNvPicPr>
            <p:nvPr/>
          </p:nvPicPr>
          <p:blipFill>
            <a:blip r:embed="rId3"/>
            <a:stretch>
              <a:fillRect/>
            </a:stretch>
          </p:blipFill>
          <p:spPr>
            <a:xfrm>
              <a:off x="9720530" y="2781647"/>
              <a:ext cx="228632" cy="228632"/>
            </a:xfrm>
            <a:prstGeom prst="rect">
              <a:avLst/>
            </a:prstGeom>
          </p:spPr>
        </p:pic>
        <p:sp>
          <p:nvSpPr>
            <p:cNvPr id="53" name="TextBox 52">
              <a:extLst>
                <a:ext uri="{FF2B5EF4-FFF2-40B4-BE49-F238E27FC236}">
                  <a16:creationId xmlns:a16="http://schemas.microsoft.com/office/drawing/2014/main" id="{16C399BA-C4D6-46AC-B002-242470E9545C}"/>
                </a:ext>
              </a:extLst>
            </p:cNvPr>
            <p:cNvSpPr txBox="1"/>
            <p:nvPr/>
          </p:nvSpPr>
          <p:spPr>
            <a:xfrm>
              <a:off x="9225211" y="2994483"/>
              <a:ext cx="1219270" cy="246221"/>
            </a:xfrm>
            <a:prstGeom prst="rect">
              <a:avLst/>
            </a:prstGeom>
            <a:noFill/>
          </p:spPr>
          <p:txBody>
            <a:bodyPr wrap="square" rtlCol="0">
              <a:spAutoFit/>
            </a:bodyPr>
            <a:lstStyle/>
            <a:p>
              <a:pPr algn="ctr"/>
              <a:r>
                <a:rPr lang="en-GB" sz="1000" dirty="0"/>
                <a:t>CR Claim Handler</a:t>
              </a:r>
            </a:p>
          </p:txBody>
        </p:sp>
      </p:grpSp>
      <p:grpSp>
        <p:nvGrpSpPr>
          <p:cNvPr id="62" name="Group 61">
            <a:extLst>
              <a:ext uri="{FF2B5EF4-FFF2-40B4-BE49-F238E27FC236}">
                <a16:creationId xmlns:a16="http://schemas.microsoft.com/office/drawing/2014/main" id="{2C851B80-659B-4221-9022-7B7061CFC7A5}"/>
              </a:ext>
            </a:extLst>
          </p:cNvPr>
          <p:cNvGrpSpPr/>
          <p:nvPr/>
        </p:nvGrpSpPr>
        <p:grpSpPr>
          <a:xfrm>
            <a:off x="476538" y="3067000"/>
            <a:ext cx="982153" cy="552510"/>
            <a:chOff x="9408264" y="2508213"/>
            <a:chExt cx="982153" cy="552510"/>
          </a:xfrm>
        </p:grpSpPr>
        <p:sp>
          <p:nvSpPr>
            <p:cNvPr id="63" name="TextBox 62">
              <a:extLst>
                <a:ext uri="{FF2B5EF4-FFF2-40B4-BE49-F238E27FC236}">
                  <a16:creationId xmlns:a16="http://schemas.microsoft.com/office/drawing/2014/main" id="{E5D68663-CE88-46B2-9B2E-DFDC0F67E28B}"/>
                </a:ext>
              </a:extLst>
            </p:cNvPr>
            <p:cNvSpPr txBox="1"/>
            <p:nvPr/>
          </p:nvSpPr>
          <p:spPr>
            <a:xfrm>
              <a:off x="9408264" y="2660613"/>
              <a:ext cx="982153" cy="400110"/>
            </a:xfrm>
            <a:prstGeom prst="rect">
              <a:avLst/>
            </a:prstGeom>
            <a:noFill/>
          </p:spPr>
          <p:txBody>
            <a:bodyPr wrap="square" rtlCol="0">
              <a:spAutoFit/>
            </a:bodyPr>
            <a:lstStyle/>
            <a:p>
              <a:pPr algn="ctr"/>
              <a:r>
                <a:rPr lang="en-GB" sz="1000" dirty="0"/>
                <a:t>Claim Dispatcher 1</a:t>
              </a:r>
            </a:p>
          </p:txBody>
        </p:sp>
        <p:pic>
          <p:nvPicPr>
            <p:cNvPr id="64" name="Picture 63">
              <a:extLst>
                <a:ext uri="{FF2B5EF4-FFF2-40B4-BE49-F238E27FC236}">
                  <a16:creationId xmlns:a16="http://schemas.microsoft.com/office/drawing/2014/main" id="{0C303C08-E0EE-4EC9-96B5-6097D0B71686}"/>
                </a:ext>
              </a:extLst>
            </p:cNvPr>
            <p:cNvPicPr>
              <a:picLocks noChangeAspect="1"/>
            </p:cNvPicPr>
            <p:nvPr/>
          </p:nvPicPr>
          <p:blipFill>
            <a:blip r:embed="rId4"/>
            <a:stretch>
              <a:fillRect/>
            </a:stretch>
          </p:blipFill>
          <p:spPr>
            <a:xfrm>
              <a:off x="9785024" y="2508213"/>
              <a:ext cx="228632" cy="228632"/>
            </a:xfrm>
            <a:prstGeom prst="rect">
              <a:avLst/>
            </a:prstGeom>
          </p:spPr>
        </p:pic>
      </p:grpSp>
      <p:grpSp>
        <p:nvGrpSpPr>
          <p:cNvPr id="69" name="Group 68">
            <a:extLst>
              <a:ext uri="{FF2B5EF4-FFF2-40B4-BE49-F238E27FC236}">
                <a16:creationId xmlns:a16="http://schemas.microsoft.com/office/drawing/2014/main" id="{706EC193-F3BE-4BA8-9A73-9713358D80F6}"/>
              </a:ext>
            </a:extLst>
          </p:cNvPr>
          <p:cNvGrpSpPr/>
          <p:nvPr/>
        </p:nvGrpSpPr>
        <p:grpSpPr>
          <a:xfrm>
            <a:off x="1271473" y="3066610"/>
            <a:ext cx="982153" cy="553290"/>
            <a:chOff x="9293947" y="3481050"/>
            <a:chExt cx="982153" cy="553290"/>
          </a:xfrm>
        </p:grpSpPr>
        <p:sp>
          <p:nvSpPr>
            <p:cNvPr id="70" name="TextBox 69">
              <a:extLst>
                <a:ext uri="{FF2B5EF4-FFF2-40B4-BE49-F238E27FC236}">
                  <a16:creationId xmlns:a16="http://schemas.microsoft.com/office/drawing/2014/main" id="{82220F98-E382-42DE-B045-027F535DD0F5}"/>
                </a:ext>
              </a:extLst>
            </p:cNvPr>
            <p:cNvSpPr txBox="1"/>
            <p:nvPr/>
          </p:nvSpPr>
          <p:spPr>
            <a:xfrm>
              <a:off x="9293947" y="3634230"/>
              <a:ext cx="982153" cy="400110"/>
            </a:xfrm>
            <a:prstGeom prst="rect">
              <a:avLst/>
            </a:prstGeom>
            <a:noFill/>
          </p:spPr>
          <p:txBody>
            <a:bodyPr wrap="square" rtlCol="0">
              <a:spAutoFit/>
            </a:bodyPr>
            <a:lstStyle/>
            <a:p>
              <a:pPr algn="ctr"/>
              <a:r>
                <a:rPr lang="en-GB" sz="1000" dirty="0"/>
                <a:t>Claim Handler 1</a:t>
              </a:r>
            </a:p>
          </p:txBody>
        </p:sp>
        <p:pic>
          <p:nvPicPr>
            <p:cNvPr id="71" name="Picture 70">
              <a:extLst>
                <a:ext uri="{FF2B5EF4-FFF2-40B4-BE49-F238E27FC236}">
                  <a16:creationId xmlns:a16="http://schemas.microsoft.com/office/drawing/2014/main" id="{CA0D5A68-91FD-4116-8A9F-A531D52630C1}"/>
                </a:ext>
              </a:extLst>
            </p:cNvPr>
            <p:cNvPicPr>
              <a:picLocks noChangeAspect="1"/>
            </p:cNvPicPr>
            <p:nvPr/>
          </p:nvPicPr>
          <p:blipFill>
            <a:blip r:embed="rId4"/>
            <a:stretch>
              <a:fillRect/>
            </a:stretch>
          </p:blipFill>
          <p:spPr>
            <a:xfrm>
              <a:off x="9670707" y="3481050"/>
              <a:ext cx="228632" cy="228632"/>
            </a:xfrm>
            <a:prstGeom prst="rect">
              <a:avLst/>
            </a:prstGeom>
          </p:spPr>
        </p:pic>
      </p:grpSp>
      <p:grpSp>
        <p:nvGrpSpPr>
          <p:cNvPr id="73" name="Group 72">
            <a:extLst>
              <a:ext uri="{FF2B5EF4-FFF2-40B4-BE49-F238E27FC236}">
                <a16:creationId xmlns:a16="http://schemas.microsoft.com/office/drawing/2014/main" id="{7CCAE893-1327-4B11-A65A-BA00FFBD3E91}"/>
              </a:ext>
            </a:extLst>
          </p:cNvPr>
          <p:cNvGrpSpPr/>
          <p:nvPr/>
        </p:nvGrpSpPr>
        <p:grpSpPr>
          <a:xfrm>
            <a:off x="6092929" y="3066363"/>
            <a:ext cx="982153" cy="553784"/>
            <a:chOff x="10390415" y="3465737"/>
            <a:chExt cx="982153" cy="553784"/>
          </a:xfrm>
        </p:grpSpPr>
        <p:sp>
          <p:nvSpPr>
            <p:cNvPr id="74" name="TextBox 73">
              <a:extLst>
                <a:ext uri="{FF2B5EF4-FFF2-40B4-BE49-F238E27FC236}">
                  <a16:creationId xmlns:a16="http://schemas.microsoft.com/office/drawing/2014/main" id="{F2C847AD-A7C7-4707-896B-FE8726FE9BD3}"/>
                </a:ext>
              </a:extLst>
            </p:cNvPr>
            <p:cNvSpPr txBox="1"/>
            <p:nvPr/>
          </p:nvSpPr>
          <p:spPr>
            <a:xfrm>
              <a:off x="10390415" y="3619411"/>
              <a:ext cx="982153" cy="400110"/>
            </a:xfrm>
            <a:prstGeom prst="rect">
              <a:avLst/>
            </a:prstGeom>
            <a:noFill/>
          </p:spPr>
          <p:txBody>
            <a:bodyPr wrap="square" rtlCol="0">
              <a:spAutoFit/>
            </a:bodyPr>
            <a:lstStyle/>
            <a:p>
              <a:pPr algn="ctr"/>
              <a:r>
                <a:rPr lang="en-GB" sz="1000" dirty="0"/>
                <a:t>Claim Handler 2</a:t>
              </a:r>
            </a:p>
          </p:txBody>
        </p:sp>
        <p:pic>
          <p:nvPicPr>
            <p:cNvPr id="75" name="Picture 74">
              <a:extLst>
                <a:ext uri="{FF2B5EF4-FFF2-40B4-BE49-F238E27FC236}">
                  <a16:creationId xmlns:a16="http://schemas.microsoft.com/office/drawing/2014/main" id="{903EE5CB-D659-4BB8-AD39-BCB0548E3DFC}"/>
                </a:ext>
              </a:extLst>
            </p:cNvPr>
            <p:cNvPicPr>
              <a:picLocks noChangeAspect="1"/>
            </p:cNvPicPr>
            <p:nvPr/>
          </p:nvPicPr>
          <p:blipFill>
            <a:blip r:embed="rId4"/>
            <a:stretch>
              <a:fillRect/>
            </a:stretch>
          </p:blipFill>
          <p:spPr>
            <a:xfrm>
              <a:off x="10767175" y="3465737"/>
              <a:ext cx="228632" cy="228632"/>
            </a:xfrm>
            <a:prstGeom prst="rect">
              <a:avLst/>
            </a:prstGeom>
          </p:spPr>
        </p:pic>
      </p:grpSp>
      <p:grpSp>
        <p:nvGrpSpPr>
          <p:cNvPr id="77" name="Group 76">
            <a:extLst>
              <a:ext uri="{FF2B5EF4-FFF2-40B4-BE49-F238E27FC236}">
                <a16:creationId xmlns:a16="http://schemas.microsoft.com/office/drawing/2014/main" id="{C309DC47-D2EA-4A68-9040-24A33BC12069}"/>
              </a:ext>
            </a:extLst>
          </p:cNvPr>
          <p:cNvGrpSpPr/>
          <p:nvPr/>
        </p:nvGrpSpPr>
        <p:grpSpPr>
          <a:xfrm>
            <a:off x="3101792" y="3056435"/>
            <a:ext cx="982153" cy="573640"/>
            <a:chOff x="9388680" y="4576125"/>
            <a:chExt cx="982153" cy="573640"/>
          </a:xfrm>
        </p:grpSpPr>
        <p:sp>
          <p:nvSpPr>
            <p:cNvPr id="78" name="TextBox 77">
              <a:extLst>
                <a:ext uri="{FF2B5EF4-FFF2-40B4-BE49-F238E27FC236}">
                  <a16:creationId xmlns:a16="http://schemas.microsoft.com/office/drawing/2014/main" id="{1AC64FE0-B24E-4DEC-A0DE-FAF5A3BE8988}"/>
                </a:ext>
              </a:extLst>
            </p:cNvPr>
            <p:cNvSpPr txBox="1"/>
            <p:nvPr/>
          </p:nvSpPr>
          <p:spPr>
            <a:xfrm>
              <a:off x="9388680" y="4749655"/>
              <a:ext cx="982153" cy="400110"/>
            </a:xfrm>
            <a:prstGeom prst="rect">
              <a:avLst/>
            </a:prstGeom>
            <a:noFill/>
          </p:spPr>
          <p:txBody>
            <a:bodyPr wrap="square" rtlCol="0">
              <a:spAutoFit/>
            </a:bodyPr>
            <a:lstStyle/>
            <a:p>
              <a:pPr algn="ctr"/>
              <a:r>
                <a:rPr lang="en-GB" sz="1000" b="1" dirty="0"/>
                <a:t>Branch</a:t>
              </a:r>
              <a:r>
                <a:rPr lang="en-GB" sz="1000" dirty="0"/>
                <a:t> Claim Handler 1a</a:t>
              </a:r>
            </a:p>
          </p:txBody>
        </p:sp>
        <p:pic>
          <p:nvPicPr>
            <p:cNvPr id="79" name="Picture 78">
              <a:extLst>
                <a:ext uri="{FF2B5EF4-FFF2-40B4-BE49-F238E27FC236}">
                  <a16:creationId xmlns:a16="http://schemas.microsoft.com/office/drawing/2014/main" id="{2AA13CB6-B487-4D73-A118-A4936B80123B}"/>
                </a:ext>
              </a:extLst>
            </p:cNvPr>
            <p:cNvPicPr>
              <a:picLocks noChangeAspect="1"/>
            </p:cNvPicPr>
            <p:nvPr/>
          </p:nvPicPr>
          <p:blipFill>
            <a:blip r:embed="rId4"/>
            <a:stretch>
              <a:fillRect/>
            </a:stretch>
          </p:blipFill>
          <p:spPr>
            <a:xfrm>
              <a:off x="9765440" y="4576125"/>
              <a:ext cx="228632" cy="228632"/>
            </a:xfrm>
            <a:prstGeom prst="rect">
              <a:avLst/>
            </a:prstGeom>
          </p:spPr>
        </p:pic>
      </p:grpSp>
      <p:grpSp>
        <p:nvGrpSpPr>
          <p:cNvPr id="81" name="Group 80">
            <a:extLst>
              <a:ext uri="{FF2B5EF4-FFF2-40B4-BE49-F238E27FC236}">
                <a16:creationId xmlns:a16="http://schemas.microsoft.com/office/drawing/2014/main" id="{7EE5378B-9F2C-4E21-9E86-C62595881A20}"/>
              </a:ext>
            </a:extLst>
          </p:cNvPr>
          <p:cNvGrpSpPr/>
          <p:nvPr/>
        </p:nvGrpSpPr>
        <p:grpSpPr>
          <a:xfrm>
            <a:off x="2170893" y="3067136"/>
            <a:ext cx="982153" cy="552238"/>
            <a:chOff x="10504730" y="4597527"/>
            <a:chExt cx="982153" cy="552238"/>
          </a:xfrm>
        </p:grpSpPr>
        <p:pic>
          <p:nvPicPr>
            <p:cNvPr id="82" name="Picture 81">
              <a:extLst>
                <a:ext uri="{FF2B5EF4-FFF2-40B4-BE49-F238E27FC236}">
                  <a16:creationId xmlns:a16="http://schemas.microsoft.com/office/drawing/2014/main" id="{29E51B66-B868-43DA-9191-930B51E5EAD7}"/>
                </a:ext>
              </a:extLst>
            </p:cNvPr>
            <p:cNvPicPr>
              <a:picLocks noChangeAspect="1"/>
            </p:cNvPicPr>
            <p:nvPr/>
          </p:nvPicPr>
          <p:blipFill>
            <a:blip r:embed="rId4"/>
            <a:stretch>
              <a:fillRect/>
            </a:stretch>
          </p:blipFill>
          <p:spPr>
            <a:xfrm>
              <a:off x="10881490" y="4597527"/>
              <a:ext cx="228632" cy="228632"/>
            </a:xfrm>
            <a:prstGeom prst="rect">
              <a:avLst/>
            </a:prstGeom>
          </p:spPr>
        </p:pic>
        <p:sp>
          <p:nvSpPr>
            <p:cNvPr id="83" name="TextBox 82">
              <a:extLst>
                <a:ext uri="{FF2B5EF4-FFF2-40B4-BE49-F238E27FC236}">
                  <a16:creationId xmlns:a16="http://schemas.microsoft.com/office/drawing/2014/main" id="{F8DBDBE0-528C-49F1-803B-9381BD15CBE4}"/>
                </a:ext>
              </a:extLst>
            </p:cNvPr>
            <p:cNvSpPr txBox="1"/>
            <p:nvPr/>
          </p:nvSpPr>
          <p:spPr>
            <a:xfrm>
              <a:off x="10504730" y="4749655"/>
              <a:ext cx="982153" cy="400110"/>
            </a:xfrm>
            <a:prstGeom prst="rect">
              <a:avLst/>
            </a:prstGeom>
            <a:noFill/>
          </p:spPr>
          <p:txBody>
            <a:bodyPr wrap="square" rtlCol="0">
              <a:spAutoFit/>
            </a:bodyPr>
            <a:lstStyle/>
            <a:p>
              <a:pPr algn="ctr"/>
              <a:r>
                <a:rPr lang="en-GB" sz="1000" b="1" dirty="0"/>
                <a:t>Branch</a:t>
              </a:r>
              <a:r>
                <a:rPr lang="en-GB" sz="1000" dirty="0"/>
                <a:t> Claim Dispatcher 1</a:t>
              </a:r>
            </a:p>
          </p:txBody>
        </p:sp>
      </p:grpSp>
      <p:grpSp>
        <p:nvGrpSpPr>
          <p:cNvPr id="85" name="Group 84">
            <a:extLst>
              <a:ext uri="{FF2B5EF4-FFF2-40B4-BE49-F238E27FC236}">
                <a16:creationId xmlns:a16="http://schemas.microsoft.com/office/drawing/2014/main" id="{464426A2-01C9-45E3-B363-4F2E60E3CE87}"/>
              </a:ext>
            </a:extLst>
          </p:cNvPr>
          <p:cNvGrpSpPr/>
          <p:nvPr/>
        </p:nvGrpSpPr>
        <p:grpSpPr>
          <a:xfrm>
            <a:off x="5351204" y="3062182"/>
            <a:ext cx="982153" cy="562146"/>
            <a:chOff x="10276100" y="2498577"/>
            <a:chExt cx="982153" cy="562146"/>
          </a:xfrm>
        </p:grpSpPr>
        <p:sp>
          <p:nvSpPr>
            <p:cNvPr id="86" name="TextBox 85">
              <a:extLst>
                <a:ext uri="{FF2B5EF4-FFF2-40B4-BE49-F238E27FC236}">
                  <a16:creationId xmlns:a16="http://schemas.microsoft.com/office/drawing/2014/main" id="{88200446-3969-411B-BDFF-1F350F9EBB53}"/>
                </a:ext>
              </a:extLst>
            </p:cNvPr>
            <p:cNvSpPr txBox="1"/>
            <p:nvPr/>
          </p:nvSpPr>
          <p:spPr>
            <a:xfrm>
              <a:off x="10276100" y="2660613"/>
              <a:ext cx="982153" cy="400110"/>
            </a:xfrm>
            <a:prstGeom prst="rect">
              <a:avLst/>
            </a:prstGeom>
            <a:noFill/>
          </p:spPr>
          <p:txBody>
            <a:bodyPr wrap="square" rtlCol="0">
              <a:spAutoFit/>
            </a:bodyPr>
            <a:lstStyle/>
            <a:p>
              <a:pPr algn="ctr"/>
              <a:r>
                <a:rPr lang="en-GB" sz="1000" dirty="0"/>
                <a:t>Claim Dispatcher 2</a:t>
              </a:r>
            </a:p>
          </p:txBody>
        </p:sp>
        <p:pic>
          <p:nvPicPr>
            <p:cNvPr id="87" name="Picture 86">
              <a:extLst>
                <a:ext uri="{FF2B5EF4-FFF2-40B4-BE49-F238E27FC236}">
                  <a16:creationId xmlns:a16="http://schemas.microsoft.com/office/drawing/2014/main" id="{D5BF100D-F4A7-491D-84B4-A040FB13B035}"/>
                </a:ext>
              </a:extLst>
            </p:cNvPr>
            <p:cNvPicPr>
              <a:picLocks noChangeAspect="1"/>
            </p:cNvPicPr>
            <p:nvPr/>
          </p:nvPicPr>
          <p:blipFill>
            <a:blip r:embed="rId4"/>
            <a:stretch>
              <a:fillRect/>
            </a:stretch>
          </p:blipFill>
          <p:spPr>
            <a:xfrm>
              <a:off x="10652860" y="2498577"/>
              <a:ext cx="228632" cy="228632"/>
            </a:xfrm>
            <a:prstGeom prst="rect">
              <a:avLst/>
            </a:prstGeom>
          </p:spPr>
        </p:pic>
      </p:grpSp>
      <p:grpSp>
        <p:nvGrpSpPr>
          <p:cNvPr id="91" name="Group 90">
            <a:extLst>
              <a:ext uri="{FF2B5EF4-FFF2-40B4-BE49-F238E27FC236}">
                <a16:creationId xmlns:a16="http://schemas.microsoft.com/office/drawing/2014/main" id="{24991F72-D1D3-4DB1-AE4D-3BC16CFF536A}"/>
              </a:ext>
            </a:extLst>
          </p:cNvPr>
          <p:cNvGrpSpPr/>
          <p:nvPr/>
        </p:nvGrpSpPr>
        <p:grpSpPr>
          <a:xfrm>
            <a:off x="7793979" y="3064789"/>
            <a:ext cx="982153" cy="556933"/>
            <a:chOff x="9324738" y="5463977"/>
            <a:chExt cx="982153" cy="556933"/>
          </a:xfrm>
        </p:grpSpPr>
        <p:pic>
          <p:nvPicPr>
            <p:cNvPr id="92" name="Picture 91">
              <a:extLst>
                <a:ext uri="{FF2B5EF4-FFF2-40B4-BE49-F238E27FC236}">
                  <a16:creationId xmlns:a16="http://schemas.microsoft.com/office/drawing/2014/main" id="{5F958FA8-3A64-49E6-A710-F925051B5FCA}"/>
                </a:ext>
              </a:extLst>
            </p:cNvPr>
            <p:cNvPicPr>
              <a:picLocks noChangeAspect="1"/>
            </p:cNvPicPr>
            <p:nvPr/>
          </p:nvPicPr>
          <p:blipFill>
            <a:blip r:embed="rId5"/>
            <a:stretch>
              <a:fillRect/>
            </a:stretch>
          </p:blipFill>
          <p:spPr>
            <a:xfrm>
              <a:off x="9712701" y="5463977"/>
              <a:ext cx="206227" cy="206227"/>
            </a:xfrm>
            <a:prstGeom prst="rect">
              <a:avLst/>
            </a:prstGeom>
          </p:spPr>
        </p:pic>
        <p:sp>
          <p:nvSpPr>
            <p:cNvPr id="93" name="TextBox 92">
              <a:extLst>
                <a:ext uri="{FF2B5EF4-FFF2-40B4-BE49-F238E27FC236}">
                  <a16:creationId xmlns:a16="http://schemas.microsoft.com/office/drawing/2014/main" id="{8B4AE16E-FDFF-4714-BB2B-FB548627063C}"/>
                </a:ext>
              </a:extLst>
            </p:cNvPr>
            <p:cNvSpPr txBox="1"/>
            <p:nvPr/>
          </p:nvSpPr>
          <p:spPr>
            <a:xfrm>
              <a:off x="9324738" y="5620800"/>
              <a:ext cx="982153" cy="400110"/>
            </a:xfrm>
            <a:prstGeom prst="rect">
              <a:avLst/>
            </a:prstGeom>
            <a:noFill/>
          </p:spPr>
          <p:txBody>
            <a:bodyPr wrap="square" rtlCol="0">
              <a:spAutoFit/>
            </a:bodyPr>
            <a:lstStyle/>
            <a:p>
              <a:pPr algn="ctr"/>
              <a:r>
                <a:rPr lang="en-GB" sz="1000" b="1" dirty="0"/>
                <a:t>Branch</a:t>
              </a:r>
              <a:r>
                <a:rPr lang="en-GB" sz="1000" dirty="0"/>
                <a:t> Claim Handler 2a</a:t>
              </a:r>
            </a:p>
          </p:txBody>
        </p:sp>
      </p:grpSp>
      <p:grpSp>
        <p:nvGrpSpPr>
          <p:cNvPr id="94" name="Group 93">
            <a:extLst>
              <a:ext uri="{FF2B5EF4-FFF2-40B4-BE49-F238E27FC236}">
                <a16:creationId xmlns:a16="http://schemas.microsoft.com/office/drawing/2014/main" id="{28025E1B-7780-4016-9608-EC9A09D9E97C}"/>
              </a:ext>
            </a:extLst>
          </p:cNvPr>
          <p:cNvGrpSpPr/>
          <p:nvPr/>
        </p:nvGrpSpPr>
        <p:grpSpPr>
          <a:xfrm>
            <a:off x="6905639" y="3067901"/>
            <a:ext cx="982153" cy="550709"/>
            <a:chOff x="10548898" y="5453179"/>
            <a:chExt cx="982153" cy="550709"/>
          </a:xfrm>
        </p:grpSpPr>
        <p:sp>
          <p:nvSpPr>
            <p:cNvPr id="95" name="TextBox 94">
              <a:extLst>
                <a:ext uri="{FF2B5EF4-FFF2-40B4-BE49-F238E27FC236}">
                  <a16:creationId xmlns:a16="http://schemas.microsoft.com/office/drawing/2014/main" id="{F95914D3-1014-4715-851D-D89DFCF20B3B}"/>
                </a:ext>
              </a:extLst>
            </p:cNvPr>
            <p:cNvSpPr txBox="1"/>
            <p:nvPr/>
          </p:nvSpPr>
          <p:spPr>
            <a:xfrm>
              <a:off x="10548898" y="5603778"/>
              <a:ext cx="982153" cy="400110"/>
            </a:xfrm>
            <a:prstGeom prst="rect">
              <a:avLst/>
            </a:prstGeom>
            <a:noFill/>
          </p:spPr>
          <p:txBody>
            <a:bodyPr wrap="square" rtlCol="0">
              <a:spAutoFit/>
            </a:bodyPr>
            <a:lstStyle/>
            <a:p>
              <a:pPr algn="ctr"/>
              <a:r>
                <a:rPr lang="en-GB" sz="1000" b="1" dirty="0"/>
                <a:t>Branch</a:t>
              </a:r>
              <a:r>
                <a:rPr lang="en-GB" sz="1000" dirty="0"/>
                <a:t> Claim Dispatcher 2</a:t>
              </a:r>
            </a:p>
          </p:txBody>
        </p:sp>
        <p:pic>
          <p:nvPicPr>
            <p:cNvPr id="96" name="Picture 95">
              <a:extLst>
                <a:ext uri="{FF2B5EF4-FFF2-40B4-BE49-F238E27FC236}">
                  <a16:creationId xmlns:a16="http://schemas.microsoft.com/office/drawing/2014/main" id="{6AD062B1-76AE-47EC-B5DA-DB72A1FD1820}"/>
                </a:ext>
              </a:extLst>
            </p:cNvPr>
            <p:cNvPicPr>
              <a:picLocks noChangeAspect="1"/>
            </p:cNvPicPr>
            <p:nvPr/>
          </p:nvPicPr>
          <p:blipFill>
            <a:blip r:embed="rId5"/>
            <a:stretch>
              <a:fillRect/>
            </a:stretch>
          </p:blipFill>
          <p:spPr>
            <a:xfrm>
              <a:off x="10936861" y="5453179"/>
              <a:ext cx="206227" cy="206227"/>
            </a:xfrm>
            <a:prstGeom prst="rect">
              <a:avLst/>
            </a:prstGeom>
          </p:spPr>
        </p:pic>
      </p:grpSp>
    </p:spTree>
    <p:extLst>
      <p:ext uri="{BB962C8B-B14F-4D97-AF65-F5344CB8AC3E}">
        <p14:creationId xmlns:p14="http://schemas.microsoft.com/office/powerpoint/2010/main" val="523986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Metadata/LabelInfo.xml><?xml version="1.0" encoding="utf-8"?>
<clbl:labelList xmlns:clbl="http://schemas.microsoft.com/office/2020/mipLabelMetadata">
  <clbl:label id="{43cec9d4-7357-44e9-aad3-d1ad27e6a2fe}" enabled="1" method="Privileged" siteId="{936109e5-933e-4961-900c-98c6e8c1f929}" contentBits="2" removed="0"/>
</clbl:labelList>
</file>

<file path=docProps/app.xml><?xml version="1.0" encoding="utf-8"?>
<Properties xmlns="http://schemas.openxmlformats.org/officeDocument/2006/extended-properties" xmlns:vt="http://schemas.openxmlformats.org/officeDocument/2006/docPropsVTypes">
  <Template/>
  <TotalTime>5615</TotalTime>
  <Words>3281</Words>
  <Application>Microsoft Office PowerPoint</Application>
  <PresentationFormat>On-screen Show (4:3)</PresentationFormat>
  <Paragraphs>394</Paragraphs>
  <Slides>22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dc:creator>
  <cp:keywords>Public Domain</cp:keywords>
  <cp:lastModifiedBy>Nathan Bridges</cp:lastModifiedBy>
  <cp:revision>307</cp:revision>
  <cp:lastPrinted>2013-05-29T14:26:10Z</cp:lastPrinted>
  <dcterms:created xsi:type="dcterms:W3CDTF">2012-08-16T17:54:39Z</dcterms:created>
  <dcterms:modified xsi:type="dcterms:W3CDTF">2024-07-12T12:27:26Z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5781bccf-6e82-436f-8d31-c1a63fc1a35d</vt:lpwstr>
  </property>
  <property fmtid="{D5CDD505-2E9C-101B-9397-08002B2CF9AE}" pid="3" name="Classification">
    <vt:lpwstr>PD</vt:lpwstr>
  </property>
  <property fmtid="{D5CDD505-2E9C-101B-9397-08002B2CF9AE}" pid="4" name="ClassificationContentMarkingFooterLocations">
    <vt:lpwstr>Office Theme:14</vt:lpwstr>
  </property>
  <property fmtid="{D5CDD505-2E9C-101B-9397-08002B2CF9AE}" pid="5" name="ClassificationContentMarkingFooterText">
    <vt:lpwstr>Confidential</vt:lpwstr>
  </property>
</Properties>
</file>