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383" r:id="rId2"/>
    <p:sldId id="396" r:id="rId3"/>
    <p:sldId id="385" r:id="rId4"/>
    <p:sldId id="386" r:id="rId5"/>
    <p:sldId id="399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5" r:id="rId14"/>
    <p:sldId id="398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0E4C23A-3718-40A6-922F-107F0FC1AB1D}">
          <p14:sldIdLst>
            <p14:sldId id="383"/>
            <p14:sldId id="396"/>
            <p14:sldId id="385"/>
            <p14:sldId id="386"/>
            <p14:sldId id="399"/>
            <p14:sldId id="387"/>
            <p14:sldId id="388"/>
            <p14:sldId id="389"/>
            <p14:sldId id="390"/>
            <p14:sldId id="391"/>
            <p14:sldId id="392"/>
            <p14:sldId id="393"/>
            <p14:sldId id="395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332"/>
    <a:srgbClr val="1B4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5" autoAdjust="0"/>
    <p:restoredTop sz="86391" autoAdjust="0"/>
  </p:normalViewPr>
  <p:slideViewPr>
    <p:cSldViewPr snapToGrid="0" snapToObjects="1">
      <p:cViewPr varScale="1">
        <p:scale>
          <a:sx n="101" d="100"/>
          <a:sy n="101" d="100"/>
        </p:scale>
        <p:origin x="75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85077A-2C01-4113-A3B7-C9E281F89981}" type="datetimeFigureOut">
              <a:rPr lang="en-US"/>
              <a:pPr>
                <a:defRPr/>
              </a:pPr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9F367D-4C70-40F0-B6CA-F8510EC76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9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F367D-4C70-40F0-B6CA-F8510EC7647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14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35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9949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6441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91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582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02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09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59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21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24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944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949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14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laims LTD background.jpg"/>
          <p:cNvPicPr>
            <a:picLocks noChangeAspect="1"/>
          </p:cNvPicPr>
          <p:nvPr userDrawn="1"/>
        </p:nvPicPr>
        <p:blipFill>
          <a:blip r:embed="rId2"/>
          <a:srcRect l="1704" t="2094" r="8977"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5931" y="1640029"/>
            <a:ext cx="5842434" cy="888642"/>
          </a:xfrm>
          <a:prstGeom prst="rect">
            <a:avLst/>
          </a:prstGeom>
        </p:spPr>
        <p:txBody>
          <a:bodyPr/>
          <a:lstStyle>
            <a:lvl1pPr algn="l">
              <a:defRPr sz="3600" b="1" i="0" baseline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c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71538"/>
            <a:ext cx="6889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364" y="969818"/>
            <a:ext cx="7451436" cy="656812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364" y="1766459"/>
            <a:ext cx="7451436" cy="42533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80200" y="6478588"/>
            <a:ext cx="22336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5192-30FE-40B8-BCC1-6F39E04CF10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c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73488" y="1411288"/>
            <a:ext cx="1722437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9090" y="3331152"/>
            <a:ext cx="7301345" cy="836757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E7833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680200" y="6356350"/>
            <a:ext cx="22336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FB84-4F14-41C5-9A87-A87F8CA413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742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1" descr="Caims Portal LTD 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265738" y="230188"/>
            <a:ext cx="36004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306388" y="661988"/>
            <a:ext cx="8559800" cy="5538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9" name="Picture 11" descr="backgorund.jpg"/>
          <p:cNvPicPr>
            <a:picLocks noChangeAspect="1"/>
          </p:cNvPicPr>
          <p:nvPr userDrawn="1"/>
        </p:nvPicPr>
        <p:blipFill>
          <a:blip r:embed="rId6"/>
          <a:srcRect l="40572" r="4546"/>
          <a:stretch>
            <a:fillRect/>
          </a:stretch>
        </p:blipFill>
        <p:spPr bwMode="auto">
          <a:xfrm>
            <a:off x="3848100" y="839788"/>
            <a:ext cx="50180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E783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295275" y="6419850"/>
            <a:ext cx="21478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www.claimsportal.org.uk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9538"/>
            <a:ext cx="2312988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CA597-FAF2-4A09-90A5-F551A987FD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DB20E-5490-44D1-BAEB-E56F0C5F9C4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039100" y="6736080"/>
            <a:ext cx="9429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aimsportal@mib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oreply@rapidclaimsettlement.org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oreply@rapidclaimsettlement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159244" y="142159"/>
            <a:ext cx="6990133" cy="693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>
                <a:latin typeface="Arial" charset="0"/>
                <a:cs typeface="Arial" charset="0"/>
              </a:rPr>
              <a:t>User Guide Multi Factor Authentication (MFA)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5123" name="Title 1"/>
          <p:cNvSpPr>
            <a:spLocks/>
          </p:cNvSpPr>
          <p:nvPr/>
        </p:nvSpPr>
        <p:spPr bwMode="auto">
          <a:xfrm>
            <a:off x="415086" y="5606721"/>
            <a:ext cx="4243388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Clr>
                <a:srgbClr val="00804C"/>
              </a:buClr>
              <a:buFont typeface="Arial" charset="0"/>
              <a:buNone/>
            </a:pPr>
            <a:r>
              <a:rPr lang="en-US" sz="1900" dirty="0">
                <a:solidFill>
                  <a:srgbClr val="5F5F5F"/>
                </a:solidFill>
              </a:rPr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62190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User next steps: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E4164-3645-400F-842A-8E4AC3C61AF7}"/>
              </a:ext>
            </a:extLst>
          </p:cNvPr>
          <p:cNvSpPr txBox="1"/>
          <p:nvPr/>
        </p:nvSpPr>
        <p:spPr>
          <a:xfrm>
            <a:off x="627074" y="1656882"/>
            <a:ext cx="819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the Administrator has confirmed the Mobile number, the User will receive  an SMS text from </a:t>
            </a:r>
            <a:r>
              <a:rPr lang="en-GB" dirty="0" err="1"/>
              <a:t>C.Portal</a:t>
            </a:r>
            <a:r>
              <a:rPr lang="en-GB" dirty="0"/>
              <a:t> and have 24 hours to validate their mobile number: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75D53-AEF0-4996-8533-945C3B1C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37" y="2299873"/>
            <a:ext cx="2769876" cy="1335263"/>
          </a:xfrm>
          <a:prstGeom prst="rect">
            <a:avLst/>
          </a:prstGeom>
        </p:spPr>
      </p:pic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34E2131-7170-48C5-B43F-A5D607259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37" y="4255865"/>
            <a:ext cx="5238282" cy="20712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04996E-BA32-41A0-84B7-CE2332237E4E}"/>
              </a:ext>
            </a:extLst>
          </p:cNvPr>
          <p:cNvSpPr txBox="1"/>
          <p:nvPr/>
        </p:nvSpPr>
        <p:spPr>
          <a:xfrm>
            <a:off x="579135" y="3558167"/>
            <a:ext cx="819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the User logs on to the Portal they will see the below screen, User should enter the code received in the text message and click Continue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8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User next steps: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E4164-3645-400F-842A-8E4AC3C61AF7}"/>
              </a:ext>
            </a:extLst>
          </p:cNvPr>
          <p:cNvSpPr txBox="1"/>
          <p:nvPr/>
        </p:nvSpPr>
        <p:spPr>
          <a:xfrm>
            <a:off x="627074" y="1656882"/>
            <a:ext cx="710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next time the User logs on they will be able to select to either receive the MFA token either by email for SMS text, click Get SMS Token: </a:t>
            </a:r>
          </a:p>
          <a:p>
            <a:endParaRPr lang="en-GB" dirty="0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74DCDF3-F2EB-4A41-BB62-C862A2634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7" y="2580212"/>
            <a:ext cx="5731510" cy="25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User next steps: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E4164-3645-400F-842A-8E4AC3C61AF7}"/>
              </a:ext>
            </a:extLst>
          </p:cNvPr>
          <p:cNvSpPr txBox="1"/>
          <p:nvPr/>
        </p:nvSpPr>
        <p:spPr>
          <a:xfrm>
            <a:off x="627074" y="1656882"/>
            <a:ext cx="710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After clicking Get SMS Token the below screen will appear:  </a:t>
            </a:r>
          </a:p>
          <a:p>
            <a:endParaRPr lang="en-GB" dirty="0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D34A5C8-BBE0-4A2A-B1E8-B473A214E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09" y="2214245"/>
            <a:ext cx="5731510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User next steps: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E4164-3645-400F-842A-8E4AC3C61AF7}"/>
              </a:ext>
            </a:extLst>
          </p:cNvPr>
          <p:cNvSpPr txBox="1"/>
          <p:nvPr/>
        </p:nvSpPr>
        <p:spPr>
          <a:xfrm>
            <a:off x="627074" y="1656882"/>
            <a:ext cx="710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SMS text is received from </a:t>
            </a:r>
            <a:r>
              <a:rPr lang="en-GB" dirty="0" err="1"/>
              <a:t>C.Portal</a:t>
            </a:r>
            <a:r>
              <a:rPr lang="en-GB" dirty="0"/>
              <a:t> with the token.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10416-9D3D-4FA4-9DBF-F1B5B3B7F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7" y="2027007"/>
            <a:ext cx="2830825" cy="911264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D07DB44-DA8B-423E-A2DB-F059EF7D9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87" y="2840731"/>
            <a:ext cx="5183179" cy="3270927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1BC8467B-CFC2-469A-8CC3-FD7B9287E87C}"/>
              </a:ext>
            </a:extLst>
          </p:cNvPr>
          <p:cNvSpPr/>
          <p:nvPr/>
        </p:nvSpPr>
        <p:spPr>
          <a:xfrm>
            <a:off x="2919583" y="4837320"/>
            <a:ext cx="4376665" cy="1029602"/>
          </a:xfrm>
          <a:prstGeom prst="leftArrow">
            <a:avLst/>
          </a:prstGeom>
          <a:solidFill>
            <a:srgbClr val="E783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User enters the token on the SMS text and clicks ok and continues to log on to the Portal </a:t>
            </a:r>
          </a:p>
        </p:txBody>
      </p:sp>
    </p:spTree>
    <p:extLst>
      <p:ext uri="{BB962C8B-B14F-4D97-AF65-F5344CB8AC3E}">
        <p14:creationId xmlns:p14="http://schemas.microsoft.com/office/powerpoint/2010/main" val="37830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Support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1723E-F9D9-410B-B464-EA0DE2CC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6" y="2401493"/>
            <a:ext cx="6573730" cy="2469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F9CDEA-C6F9-4392-9004-CA4BFD02EC70}"/>
              </a:ext>
            </a:extLst>
          </p:cNvPr>
          <p:cNvSpPr txBox="1"/>
          <p:nvPr/>
        </p:nvSpPr>
        <p:spPr>
          <a:xfrm>
            <a:off x="844166" y="4946228"/>
            <a:ext cx="750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Users: </a:t>
            </a:r>
            <a:r>
              <a:rPr lang="en-GB" sz="1600" dirty="0"/>
              <a:t>Please contact your organisation’s Administrator if you see this error message, who will be able to enable MFA on your account.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6318F5-C2C9-43C4-BDA2-3BB8610A1F31}"/>
              </a:ext>
            </a:extLst>
          </p:cNvPr>
          <p:cNvSpPr txBox="1"/>
          <p:nvPr/>
        </p:nvSpPr>
        <p:spPr>
          <a:xfrm>
            <a:off x="683871" y="1566863"/>
            <a:ext cx="7500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If you are not set up for MFA you will receive the below error message when trying to login. </a:t>
            </a:r>
          </a:p>
          <a:p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ERROR: You are not configured for multifactor authentication. </a:t>
            </a:r>
            <a:r>
              <a:rPr lang="it-IT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contact Helpdesk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F2803-32D3-49A7-BD7C-1BF6C164CC5A}"/>
              </a:ext>
            </a:extLst>
          </p:cNvPr>
          <p:cNvSpPr txBox="1"/>
          <p:nvPr/>
        </p:nvSpPr>
        <p:spPr>
          <a:xfrm>
            <a:off x="844167" y="5623510"/>
            <a:ext cx="806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Administrators: </a:t>
            </a:r>
            <a:r>
              <a:rPr lang="en-GB" sz="1600" dirty="0"/>
              <a:t>If you see this error message please contact </a:t>
            </a:r>
            <a:r>
              <a:rPr lang="en-GB" sz="1600" dirty="0">
                <a:hlinkClick r:id="rId4"/>
              </a:rPr>
              <a:t>claimsportal@mib.org.uk</a:t>
            </a:r>
            <a:r>
              <a:rPr lang="en-GB" sz="1600" dirty="0"/>
              <a:t> for further assistance.  </a:t>
            </a:r>
          </a:p>
        </p:txBody>
      </p:sp>
    </p:spTree>
    <p:extLst>
      <p:ext uri="{BB962C8B-B14F-4D97-AF65-F5344CB8AC3E}">
        <p14:creationId xmlns:p14="http://schemas.microsoft.com/office/powerpoint/2010/main" val="38642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Table of Contents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4A01A-732B-47F8-8786-35533F68C8B0}"/>
              </a:ext>
            </a:extLst>
          </p:cNvPr>
          <p:cNvSpPr txBox="1"/>
          <p:nvPr/>
        </p:nvSpPr>
        <p:spPr>
          <a:xfrm>
            <a:off x="803060" y="1566863"/>
            <a:ext cx="74052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Administrators:</a:t>
            </a:r>
          </a:p>
          <a:p>
            <a:r>
              <a:rPr lang="en-GB" dirty="0"/>
              <a:t>How to add MFA details to a User profile				</a:t>
            </a:r>
            <a:r>
              <a:rPr lang="en-GB" dirty="0">
                <a:solidFill>
                  <a:srgbClr val="E7833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3</a:t>
            </a:r>
            <a:endParaRPr lang="en-GB" dirty="0">
              <a:solidFill>
                <a:srgbClr val="E78332"/>
              </a:solidFill>
            </a:endParaRPr>
          </a:p>
          <a:p>
            <a:endParaRPr lang="en-GB" dirty="0"/>
          </a:p>
          <a:p>
            <a:r>
              <a:rPr lang="en-GB" dirty="0"/>
              <a:t>2. User:</a:t>
            </a:r>
          </a:p>
          <a:p>
            <a:r>
              <a:rPr lang="en-GB" dirty="0"/>
              <a:t>How to use email as MFA							</a:t>
            </a:r>
            <a:r>
              <a:rPr lang="en-GB" dirty="0">
                <a:solidFill>
                  <a:srgbClr val="E7833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4</a:t>
            </a:r>
            <a:endParaRPr lang="en-GB" dirty="0">
              <a:solidFill>
                <a:srgbClr val="E78332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/>
              <a:t>Verify email</a:t>
            </a:r>
          </a:p>
          <a:p>
            <a:pPr marL="285750" indent="-285750">
              <a:buFontTx/>
              <a:buChar char="-"/>
            </a:pPr>
            <a:r>
              <a:rPr lang="en-GB" dirty="0"/>
              <a:t>Request token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3. Administrators: 								</a:t>
            </a:r>
            <a:r>
              <a:rPr lang="en-GB" u="sng" dirty="0">
                <a:solidFill>
                  <a:srgbClr val="E78332"/>
                </a:solidFill>
              </a:rPr>
              <a:t>page 9</a:t>
            </a:r>
          </a:p>
          <a:p>
            <a:r>
              <a:rPr lang="en-GB" dirty="0"/>
              <a:t>How to add Mobile MFA to a User profile</a:t>
            </a:r>
          </a:p>
          <a:p>
            <a:endParaRPr lang="en-GB" dirty="0"/>
          </a:p>
          <a:p>
            <a:r>
              <a:rPr lang="en-GB" dirty="0"/>
              <a:t>4. User:											</a:t>
            </a:r>
            <a:r>
              <a:rPr lang="en-GB" u="sng" dirty="0">
                <a:solidFill>
                  <a:srgbClr val="E78332"/>
                </a:solidFill>
              </a:rPr>
              <a:t>page10</a:t>
            </a:r>
          </a:p>
          <a:p>
            <a:pPr marL="285750" indent="-285750">
              <a:buFontTx/>
              <a:buChar char="-"/>
            </a:pPr>
            <a:r>
              <a:rPr lang="en-GB" dirty="0"/>
              <a:t>Verify Mobile number</a:t>
            </a:r>
          </a:p>
          <a:p>
            <a:pPr marL="285750" indent="-285750">
              <a:buFontTx/>
              <a:buChar char="-"/>
            </a:pPr>
            <a:r>
              <a:rPr lang="en-GB" dirty="0"/>
              <a:t>Request token</a:t>
            </a:r>
          </a:p>
          <a:p>
            <a:endParaRPr lang="en-GB" dirty="0"/>
          </a:p>
          <a:p>
            <a:r>
              <a:rPr lang="en-GB" dirty="0"/>
              <a:t>5. Support 										</a:t>
            </a:r>
            <a:r>
              <a:rPr lang="en-GB" u="sng" dirty="0">
                <a:solidFill>
                  <a:srgbClr val="E78332"/>
                </a:solidFill>
              </a:rPr>
              <a:t>page 14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1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400" b="1" dirty="0">
                <a:solidFill>
                  <a:srgbClr val="E78332"/>
                </a:solidFill>
                <a:latin typeface="Arial" charset="0"/>
                <a:cs typeface="Arial" charset="0"/>
              </a:rPr>
              <a:t>Administrators: How to add MFA details for Users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1386FCA-8A7D-41DE-AABB-560A51B7BB2A}"/>
              </a:ext>
            </a:extLst>
          </p:cNvPr>
          <p:cNvSpPr/>
          <p:nvPr/>
        </p:nvSpPr>
        <p:spPr>
          <a:xfrm>
            <a:off x="4320055" y="5262132"/>
            <a:ext cx="3263238" cy="842000"/>
          </a:xfrm>
          <a:prstGeom prst="leftArrow">
            <a:avLst>
              <a:gd name="adj1" fmla="val 68543"/>
              <a:gd name="adj2" fmla="val 50000"/>
            </a:avLst>
          </a:prstGeom>
          <a:solidFill>
            <a:srgbClr val="E783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Enter email address and mobile number of User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E4164-3645-400F-842A-8E4AC3C61AF7}"/>
              </a:ext>
            </a:extLst>
          </p:cNvPr>
          <p:cNvSpPr txBox="1"/>
          <p:nvPr/>
        </p:nvSpPr>
        <p:spPr>
          <a:xfrm>
            <a:off x="516424" y="1622095"/>
            <a:ext cx="760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Before Users in your organisation can access the Portal, the Administrator needs to ensure that the Multi Factor Authentication Contacts are up to date.  </a:t>
            </a:r>
          </a:p>
          <a:p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6CC9F6-B89D-45FB-9F67-D33E0FA74E19}"/>
              </a:ext>
            </a:extLst>
          </p:cNvPr>
          <p:cNvSpPr txBox="1"/>
          <p:nvPr/>
        </p:nvSpPr>
        <p:spPr>
          <a:xfrm>
            <a:off x="2150973" y="5844105"/>
            <a:ext cx="473781" cy="146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544011-BD7F-4DD5-92CD-F82A87798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00"/>
          <a:stretch/>
        </p:blipFill>
        <p:spPr>
          <a:xfrm>
            <a:off x="914401" y="3139260"/>
            <a:ext cx="3353754" cy="30660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5E772-D9A7-88E4-D649-E219E285B232}"/>
              </a:ext>
            </a:extLst>
          </p:cNvPr>
          <p:cNvSpPr txBox="1"/>
          <p:nvPr/>
        </p:nvSpPr>
        <p:spPr>
          <a:xfrm>
            <a:off x="516424" y="2215530"/>
            <a:ext cx="7981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Once logged on to the Admin console, update Email Address contacts for the User and click confirm. It is important to note that the MFA mobile token set-up can only be completed once the MFA email address is verified. </a:t>
            </a:r>
          </a:p>
          <a:p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4FD9B-F490-BCEC-9573-E8F5CC535D3D}"/>
              </a:ext>
            </a:extLst>
          </p:cNvPr>
          <p:cNvSpPr txBox="1"/>
          <p:nvPr/>
        </p:nvSpPr>
        <p:spPr>
          <a:xfrm>
            <a:off x="4447196" y="4456637"/>
            <a:ext cx="426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Reminder: Administrators are responsible for managing users passwords and expiry dates </a:t>
            </a:r>
          </a:p>
        </p:txBody>
      </p:sp>
    </p:spTree>
    <p:extLst>
      <p:ext uri="{BB962C8B-B14F-4D97-AF65-F5344CB8AC3E}">
        <p14:creationId xmlns:p14="http://schemas.microsoft.com/office/powerpoint/2010/main" val="8459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User next steps: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E4164-3645-400F-842A-8E4AC3C61AF7}"/>
              </a:ext>
            </a:extLst>
          </p:cNvPr>
          <p:cNvSpPr txBox="1"/>
          <p:nvPr/>
        </p:nvSpPr>
        <p:spPr>
          <a:xfrm>
            <a:off x="627074" y="1510010"/>
            <a:ext cx="7919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the Administrator has confirmed the User’s email address, the User will need to verify their email address. </a:t>
            </a:r>
          </a:p>
          <a:p>
            <a:endParaRPr lang="en-GB" dirty="0"/>
          </a:p>
          <a:p>
            <a:r>
              <a:rPr lang="en-GB" dirty="0"/>
              <a:t>An email is sent to the user from </a:t>
            </a:r>
            <a:r>
              <a:rPr lang="en-US" sz="1800" dirty="0">
                <a:solidFill>
                  <a:srgbClr val="E783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noreply@rapidclaimsettlement.org.uk</a:t>
            </a:r>
            <a:r>
              <a:rPr lang="en-GB" sz="1800" dirty="0">
                <a:solidFill>
                  <a:srgbClr val="E783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l" fontAlgn="base"/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ith </a:t>
            </a:r>
            <a:r>
              <a:rPr lang="en-GB" b="0" i="0" dirty="0">
                <a:solidFill>
                  <a:srgbClr val="0F0F0F"/>
                </a:solidFill>
                <a:effectLst/>
                <a:latin typeface="Helvetica Neue Roman"/>
              </a:rPr>
              <a:t>the subject heading </a:t>
            </a:r>
            <a:r>
              <a:rPr lang="en-GB" b="0" i="1" dirty="0">
                <a:solidFill>
                  <a:srgbClr val="0F0F0F"/>
                </a:solidFill>
                <a:effectLst/>
                <a:latin typeface="Helvetica Neue Roman"/>
              </a:rPr>
              <a:t>Claims Portal – Please confirm your email address to activate MFA to access the live portal</a:t>
            </a:r>
            <a:r>
              <a:rPr lang="en-GB" b="0" i="0" dirty="0">
                <a:solidFill>
                  <a:srgbClr val="0F0F0F"/>
                </a:solidFill>
                <a:effectLst/>
                <a:latin typeface="Helvetica Neue Roman"/>
              </a:rPr>
              <a:t>.</a:t>
            </a:r>
            <a:r>
              <a:rPr lang="en-GB" sz="1800" dirty="0">
                <a:solidFill>
                  <a:srgbClr val="E783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b="0" i="0" dirty="0">
              <a:solidFill>
                <a:srgbClr val="0F0F0F"/>
              </a:solidFill>
              <a:effectLst/>
              <a:latin typeface="Helvetica Neue Roman"/>
            </a:endParaRPr>
          </a:p>
          <a:p>
            <a:endParaRPr lang="en-GB" strike="sngStrik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B8AB8-AE7E-4644-9EB2-F75A7011D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44" y="3468209"/>
            <a:ext cx="6609265" cy="2247879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F9BA1046-F7AF-3E87-3BEB-F8B590D64134}"/>
              </a:ext>
            </a:extLst>
          </p:cNvPr>
          <p:cNvSpPr/>
          <p:nvPr/>
        </p:nvSpPr>
        <p:spPr>
          <a:xfrm>
            <a:off x="4296647" y="4588961"/>
            <a:ext cx="3263238" cy="842000"/>
          </a:xfrm>
          <a:prstGeom prst="leftArrow">
            <a:avLst>
              <a:gd name="adj1" fmla="val 68543"/>
              <a:gd name="adj2" fmla="val 50000"/>
            </a:avLst>
          </a:prstGeom>
          <a:solidFill>
            <a:srgbClr val="E783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the link in the email</a:t>
            </a:r>
          </a:p>
        </p:txBody>
      </p:sp>
    </p:spTree>
    <p:extLst>
      <p:ext uri="{BB962C8B-B14F-4D97-AF65-F5344CB8AC3E}">
        <p14:creationId xmlns:p14="http://schemas.microsoft.com/office/powerpoint/2010/main" val="4980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User next steps: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5A0CAE-3916-09EC-2B07-E426C5480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43" y="1449545"/>
            <a:ext cx="8215386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cs typeface="Arial" panose="020B0604020202020204" pitchFamily="34" charset="0"/>
              </a:rPr>
              <a:t>By clicking on the link you will reach the login page for Claims Portal.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700" dirty="0">
                <a:solidFill>
                  <a:srgbClr val="0F0F0F"/>
                </a:solidFill>
                <a:cs typeface="Arial" panose="020B0604020202020204" pitchFamily="34" charset="0"/>
              </a:rPr>
              <a:t>Please enter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cs typeface="Arial" panose="020B0604020202020204" pitchFamily="34" charset="0"/>
              </a:rPr>
              <a:t>your User ID and Password. Ensure that the Section is set to Claims Portal for a 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cs typeface="Arial" panose="020B0604020202020204" pitchFamily="34" charset="0"/>
              </a:rPr>
              <a:t>Claims Handler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cs typeface="Arial" panose="020B0604020202020204" pitchFamily="34" charset="0"/>
              </a:rPr>
              <a:t> or Administration for an 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cs typeface="Arial" panose="020B0604020202020204" pitchFamily="34" charset="0"/>
              </a:rPr>
              <a:t>Administrator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cs typeface="Arial" panose="020B0604020202020204" pitchFamily="34" charset="0"/>
              </a:rPr>
              <a:t> and then click on the Login button.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700" dirty="0">
              <a:solidFill>
                <a:srgbClr val="0F0F0F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cs typeface="Arial" panose="020B0604020202020204" pitchFamily="34" charset="0"/>
              </a:rPr>
              <a:t>Please note: If your password has been reset as part of this process, you will be prompted to change your password when you click Login.</a:t>
            </a:r>
            <a:endParaRPr kumimoji="0" lang="en-US" altLang="en-US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highlight>
                  <a:srgbClr val="FFFF00"/>
                </a:highlight>
                <a:latin typeface="Helvetica Neue Roman"/>
              </a:rPr>
              <a:t>  </a:t>
            </a:r>
            <a:r>
              <a:rPr kumimoji="0" lang="en-US" altLang="en-US" sz="12800" b="0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highlight>
                  <a:srgbClr val="FFFF00"/>
                </a:highlight>
                <a:latin typeface="Helvetica Neue Roman"/>
              </a:rPr>
              <a:t>     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highlight>
                  <a:srgbClr val="FFFF00"/>
                </a:highlight>
                <a:latin typeface="Helvetica Neue Roman"/>
              </a:rPr>
              <a:t>            </a:t>
            </a:r>
            <a:r>
              <a:rPr kumimoji="0" lang="en-US" altLang="en-US" sz="12800" b="0" i="0" u="none" strike="noStrike" cap="none" normalizeH="0" baseline="0" dirty="0">
                <a:ln>
                  <a:noFill/>
                </a:ln>
                <a:solidFill>
                  <a:srgbClr val="0F0F0F"/>
                </a:solidFill>
                <a:effectLst/>
                <a:highlight>
                  <a:srgbClr val="FFFF00"/>
                </a:highlight>
                <a:latin typeface="Helvetica Neue Roman"/>
              </a:rPr>
              <a:t>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61ADE7-BDF9-1359-E616-484AE92AB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5" y="3566127"/>
            <a:ext cx="1452267" cy="12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2A4B559-15B6-CE5C-1D67-411D6E28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31" y="3566127"/>
            <a:ext cx="1403451" cy="127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C6523-F1B3-EBC9-BD85-0D30D05FAF51}"/>
              </a:ext>
            </a:extLst>
          </p:cNvPr>
          <p:cNvSpPr txBox="1"/>
          <p:nvPr/>
        </p:nvSpPr>
        <p:spPr>
          <a:xfrm>
            <a:off x="433387" y="4861686"/>
            <a:ext cx="81276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Once logged in, you will be notified that your Multi Factor Authentication has been verified. </a:t>
            </a:r>
          </a:p>
          <a:p>
            <a:endParaRPr lang="en-GB" sz="1700" dirty="0"/>
          </a:p>
          <a:p>
            <a:r>
              <a:rPr lang="en-GB" sz="1700" dirty="0"/>
              <a:t>You will be prompted to </a:t>
            </a:r>
            <a:r>
              <a:rPr lang="en-GB" sz="1700" i="1" dirty="0"/>
              <a:t>continue</a:t>
            </a:r>
            <a:r>
              <a:rPr lang="en-GB" sz="1700" dirty="0"/>
              <a:t> which will log you out of the portal and you will return to the login page.</a:t>
            </a:r>
          </a:p>
        </p:txBody>
      </p:sp>
    </p:spTree>
    <p:extLst>
      <p:ext uri="{BB962C8B-B14F-4D97-AF65-F5344CB8AC3E}">
        <p14:creationId xmlns:p14="http://schemas.microsoft.com/office/powerpoint/2010/main" val="42604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User next steps: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E4164-3645-400F-842A-8E4AC3C61AF7}"/>
              </a:ext>
            </a:extLst>
          </p:cNvPr>
          <p:cNvSpPr txBox="1"/>
          <p:nvPr/>
        </p:nvSpPr>
        <p:spPr>
          <a:xfrm>
            <a:off x="627074" y="1566863"/>
            <a:ext cx="766885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You are now successfully set up for MFA, and each time you login you will you will need to request a token.  </a:t>
            </a:r>
          </a:p>
          <a:p>
            <a:endParaRPr lang="en-GB" sz="1700" dirty="0"/>
          </a:p>
          <a:p>
            <a:r>
              <a:rPr lang="en-GB" sz="1700" dirty="0"/>
              <a:t>After logging in to the Portal, you will need to click the </a:t>
            </a:r>
            <a:r>
              <a:rPr lang="en-GB" sz="1700" i="1" dirty="0"/>
              <a:t>Get Email Token</a:t>
            </a:r>
            <a:r>
              <a:rPr lang="en-GB" sz="1700" dirty="0"/>
              <a:t> button to request a token.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54630-5D40-488F-AF81-154231215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34" y="2967246"/>
            <a:ext cx="6484064" cy="33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User next steps: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E4164-3645-400F-842A-8E4AC3C61AF7}"/>
              </a:ext>
            </a:extLst>
          </p:cNvPr>
          <p:cNvSpPr txBox="1"/>
          <p:nvPr/>
        </p:nvSpPr>
        <p:spPr>
          <a:xfrm>
            <a:off x="627074" y="1656882"/>
            <a:ext cx="71033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An email is sent from </a:t>
            </a:r>
            <a:r>
              <a:rPr lang="en-US" sz="1700" dirty="0">
                <a:solidFill>
                  <a:srgbClr val="E783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noreply@rapidclaimsettlement.org.uk</a:t>
            </a:r>
            <a:r>
              <a:rPr lang="en-GB" sz="1700" dirty="0">
                <a:solidFill>
                  <a:srgbClr val="E783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700" dirty="0"/>
              <a:t>with subject heading </a:t>
            </a:r>
            <a:r>
              <a:rPr lang="en-GB" sz="1700" i="1" dirty="0"/>
              <a:t>Claims Portal on demand token code</a:t>
            </a:r>
            <a:r>
              <a:rPr lang="en-GB" sz="1700" dirty="0"/>
              <a:t>. The email includes a 6-digit token which expires after 5 minutes of requesting the token.</a:t>
            </a:r>
          </a:p>
          <a:p>
            <a:endParaRPr lang="en-GB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F992D17-D590-4B40-889F-FEFE956A5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95" y="2679241"/>
            <a:ext cx="5731510" cy="30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User next steps: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E4164-3645-400F-842A-8E4AC3C61AF7}"/>
              </a:ext>
            </a:extLst>
          </p:cNvPr>
          <p:cNvSpPr txBox="1"/>
          <p:nvPr/>
        </p:nvSpPr>
        <p:spPr>
          <a:xfrm>
            <a:off x="701826" y="1566863"/>
            <a:ext cx="819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Enter the token from the email and click </a:t>
            </a:r>
            <a:r>
              <a:rPr lang="en-GB" i="1" dirty="0"/>
              <a:t>Ok.</a:t>
            </a:r>
            <a:endParaRPr lang="en-GB" strike="sngStrike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059AE03-57D8-4645-B1FE-899B3BFC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8" y="2129211"/>
            <a:ext cx="5731510" cy="2773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EE68E4-EE4A-442B-91B0-9E02ED2EB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6" y="5520355"/>
            <a:ext cx="5731510" cy="533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4D8E2-FA39-ACEA-3027-B8E84AB3927A}"/>
              </a:ext>
            </a:extLst>
          </p:cNvPr>
          <p:cNvSpPr txBox="1"/>
          <p:nvPr/>
        </p:nvSpPr>
        <p:spPr>
          <a:xfrm>
            <a:off x="627073" y="5055258"/>
            <a:ext cx="656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will log you in to the Portal. </a:t>
            </a:r>
          </a:p>
        </p:txBody>
      </p:sp>
    </p:spTree>
    <p:extLst>
      <p:ext uri="{BB962C8B-B14F-4D97-AF65-F5344CB8AC3E}">
        <p14:creationId xmlns:p14="http://schemas.microsoft.com/office/powerpoint/2010/main" val="18586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258888" y="909638"/>
            <a:ext cx="7451725" cy="65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800" b="1" dirty="0">
                <a:solidFill>
                  <a:srgbClr val="E78332"/>
                </a:solidFill>
                <a:latin typeface="Arial" charset="0"/>
                <a:cs typeface="Arial" charset="0"/>
              </a:rPr>
              <a:t>Administrator set up User Mobile: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15192-30FE-40B8-BCC1-6F39E04CF10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E4164-3645-400F-842A-8E4AC3C61AF7}"/>
              </a:ext>
            </a:extLst>
          </p:cNvPr>
          <p:cNvSpPr txBox="1"/>
          <p:nvPr/>
        </p:nvSpPr>
        <p:spPr>
          <a:xfrm>
            <a:off x="627074" y="1495048"/>
            <a:ext cx="819475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If a User would prefer to receive the MFA token via SMS text message, they will need to verify their mobile number after the email address has been verified. </a:t>
            </a:r>
          </a:p>
          <a:p>
            <a:endParaRPr lang="en-GB" sz="1700" dirty="0"/>
          </a:p>
          <a:p>
            <a:r>
              <a:rPr lang="en-GB" sz="1700" dirty="0"/>
              <a:t>Administrators need to click on the </a:t>
            </a:r>
            <a:r>
              <a:rPr lang="en-GB" sz="1700" i="1" dirty="0"/>
              <a:t>Verify MFA Mobile </a:t>
            </a:r>
            <a:r>
              <a:rPr lang="en-GB" sz="1700" dirty="0"/>
              <a:t>button for a verification link to be sent to the user. </a:t>
            </a:r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4EB872-9218-4FE2-BB07-BB99A7203B1C}"/>
              </a:ext>
            </a:extLst>
          </p:cNvPr>
          <p:cNvSpPr/>
          <p:nvPr/>
        </p:nvSpPr>
        <p:spPr>
          <a:xfrm>
            <a:off x="1421346" y="5533779"/>
            <a:ext cx="326911" cy="73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E55336-1771-4B27-83DE-9C923ED57D37}"/>
              </a:ext>
            </a:extLst>
          </p:cNvPr>
          <p:cNvSpPr/>
          <p:nvPr/>
        </p:nvSpPr>
        <p:spPr>
          <a:xfrm>
            <a:off x="1548081" y="5330052"/>
            <a:ext cx="669221" cy="180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4A8A3-C7D6-40B7-9F99-32DCBD16D457}"/>
              </a:ext>
            </a:extLst>
          </p:cNvPr>
          <p:cNvSpPr/>
          <p:nvPr/>
        </p:nvSpPr>
        <p:spPr>
          <a:xfrm>
            <a:off x="1516103" y="3810872"/>
            <a:ext cx="464307" cy="1468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325CE-4CD1-4238-8ADB-A1C5B78AF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596" y="2686347"/>
            <a:ext cx="4109069" cy="34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ster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759575ff-96fb-4734-a391-68805b4eb0db}" enabled="1" method="Privileged" siteId="{936109e5-933e-4961-900c-98c6e8c1f929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6662</TotalTime>
  <Words>813</Words>
  <Application>Microsoft Office PowerPoint</Application>
  <PresentationFormat>On-screen Show (4:3)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 Neue Roman</vt:lpstr>
      <vt:lpstr>Master Blank</vt:lpstr>
      <vt:lpstr>User Guide Multi Factor Authentication (MFA)</vt:lpstr>
      <vt:lpstr>Table of Contents</vt:lpstr>
      <vt:lpstr>Administrators: How to add MFA details for Users</vt:lpstr>
      <vt:lpstr>User next steps:</vt:lpstr>
      <vt:lpstr>User next steps:</vt:lpstr>
      <vt:lpstr>User next steps:</vt:lpstr>
      <vt:lpstr>User next steps:</vt:lpstr>
      <vt:lpstr>User next steps:</vt:lpstr>
      <vt:lpstr>Administrator set up User Mobile:</vt:lpstr>
      <vt:lpstr>User next steps:</vt:lpstr>
      <vt:lpstr>User next steps:</vt:lpstr>
      <vt:lpstr>User next steps:</vt:lpstr>
      <vt:lpstr>User next steps:</vt:lpstr>
      <vt:lpstr>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Anita Mehta</cp:lastModifiedBy>
  <cp:revision>183</cp:revision>
  <dcterms:created xsi:type="dcterms:W3CDTF">2012-08-16T17:54:39Z</dcterms:created>
  <dcterms:modified xsi:type="dcterms:W3CDTF">2022-07-05T10:21:38Z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Master Blank:4</vt:lpwstr>
  </property>
  <property fmtid="{D5CDD505-2E9C-101B-9397-08002B2CF9AE}" pid="3" name="ClassificationContentMarkingFooterText">
    <vt:lpwstr>Company Confidential</vt:lpwstr>
  </property>
</Properties>
</file>