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9" r:id="rId6"/>
    <p:sldMasterId id="2147483655" r:id="rId7"/>
  </p:sldMasterIdLst>
  <p:notesMasterIdLst>
    <p:notesMasterId r:id="rId35"/>
  </p:notesMasterIdLst>
  <p:handoutMasterIdLst>
    <p:handoutMasterId r:id="rId36"/>
  </p:handoutMasterIdLst>
  <p:sldIdLst>
    <p:sldId id="256" r:id="rId8"/>
    <p:sldId id="286" r:id="rId9"/>
    <p:sldId id="291" r:id="rId10"/>
    <p:sldId id="360" r:id="rId11"/>
    <p:sldId id="327" r:id="rId12"/>
    <p:sldId id="334" r:id="rId13"/>
    <p:sldId id="329" r:id="rId14"/>
    <p:sldId id="357" r:id="rId15"/>
    <p:sldId id="331" r:id="rId16"/>
    <p:sldId id="332" r:id="rId17"/>
    <p:sldId id="333" r:id="rId18"/>
    <p:sldId id="335" r:id="rId19"/>
    <p:sldId id="336" r:id="rId20"/>
    <p:sldId id="358" r:id="rId21"/>
    <p:sldId id="346" r:id="rId22"/>
    <p:sldId id="347" r:id="rId23"/>
    <p:sldId id="339" r:id="rId24"/>
    <p:sldId id="348" r:id="rId25"/>
    <p:sldId id="341" r:id="rId26"/>
    <p:sldId id="352" r:id="rId27"/>
    <p:sldId id="353" r:id="rId28"/>
    <p:sldId id="354" r:id="rId29"/>
    <p:sldId id="355" r:id="rId30"/>
    <p:sldId id="344" r:id="rId31"/>
    <p:sldId id="345" r:id="rId32"/>
    <p:sldId id="356" r:id="rId33"/>
    <p:sldId id="259" r:id="rId34"/>
  </p:sldIdLst>
  <p:sldSz cx="9144000" cy="6858000" type="screen4x3"/>
  <p:notesSz cx="6648450" cy="9774238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FC9"/>
    <a:srgbClr val="CCCCFF"/>
    <a:srgbClr val="CC99FF"/>
    <a:srgbClr val="003B79"/>
    <a:srgbClr val="EE7D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Stile chiaro 2 - Color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70" autoAdjust="0"/>
    <p:restoredTop sz="86364" autoAdjust="0"/>
  </p:normalViewPr>
  <p:slideViewPr>
    <p:cSldViewPr snapToGrid="0" snapToObjects="1">
      <p:cViewPr varScale="1">
        <p:scale>
          <a:sx n="92" d="100"/>
          <a:sy n="92" d="100"/>
        </p:scale>
        <p:origin x="9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213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765916" y="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2C746-D025-3048-A2A0-1CEF34044A7F}" type="datetimeFigureOut">
              <a:rPr lang="it-IT" smtClean="0"/>
              <a:pPr/>
              <a:t>21/07/2016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28383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765916" y="928383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BE91C-0114-814B-B4E7-3D06DD75480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49540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FF845-F841-2E40-B4DA-ECB4E13EA310}" type="datetimeFigureOut">
              <a:rPr lang="it-IT" smtClean="0"/>
              <a:pPr/>
              <a:t>21/07/2016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810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4845" y="4642763"/>
            <a:ext cx="5318760" cy="43984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65916" y="928383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D2D25-6184-9849-8208-D9763C64A4A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73536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Please</a:t>
            </a:r>
            <a:r>
              <a:rPr lang="it-IT" dirty="0" smtClean="0"/>
              <a:t> note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: to transfer </a:t>
            </a:r>
            <a:r>
              <a:rPr lang="it-IT" baseline="0" dirty="0" err="1" smtClean="0"/>
              <a:t>claims</a:t>
            </a:r>
            <a:r>
              <a:rPr lang="it-IT" baseline="0" dirty="0" smtClean="0"/>
              <a:t> from </a:t>
            </a:r>
            <a:r>
              <a:rPr lang="it-IT" baseline="0" dirty="0" err="1" smtClean="0"/>
              <a:t>one</a:t>
            </a:r>
            <a:r>
              <a:rPr lang="it-IT" baseline="0" dirty="0" smtClean="0"/>
              <a:t> source </a:t>
            </a:r>
            <a:r>
              <a:rPr lang="it-IT" baseline="0" dirty="0" err="1" smtClean="0"/>
              <a:t>organisation</a:t>
            </a:r>
            <a:r>
              <a:rPr lang="it-IT" baseline="0" dirty="0" smtClean="0"/>
              <a:t> to  multiple </a:t>
            </a:r>
            <a:r>
              <a:rPr lang="it-IT" baseline="0" dirty="0" err="1" smtClean="0"/>
              <a:t>destinations</a:t>
            </a:r>
            <a:r>
              <a:rPr lang="it-IT" baseline="0" dirty="0" smtClean="0"/>
              <a:t>, multiple bulk transfer </a:t>
            </a:r>
            <a:r>
              <a:rPr lang="it-IT" baseline="0" dirty="0" err="1" smtClean="0"/>
              <a:t>processes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need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run</a:t>
            </a:r>
            <a:r>
              <a:rPr lang="it-IT" baseline="0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2D25-6184-9849-8208-D9763C64A4A8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4133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2D25-6184-9849-8208-D9763C64A4A8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3107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2D25-6184-9849-8208-D9763C64A4A8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3107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2D25-6184-9849-8208-D9763C64A4A8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3107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2D25-6184-9849-8208-D9763C64A4A8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3107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2D25-6184-9849-8208-D9763C64A4A8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3107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2D25-6184-9849-8208-D9763C64A4A8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31079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2D25-6184-9849-8208-D9763C64A4A8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3107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2D25-6184-9849-8208-D9763C64A4A8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3107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2D25-6184-9849-8208-D9763C64A4A8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31079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2D25-6184-9849-8208-D9763C64A4A8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3107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Please</a:t>
            </a:r>
            <a:r>
              <a:rPr lang="it-IT" dirty="0" smtClean="0"/>
              <a:t> note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: to transfer </a:t>
            </a:r>
            <a:r>
              <a:rPr lang="it-IT" baseline="0" dirty="0" err="1" smtClean="0"/>
              <a:t>claims</a:t>
            </a:r>
            <a:r>
              <a:rPr lang="it-IT" baseline="0" dirty="0" smtClean="0"/>
              <a:t> from </a:t>
            </a:r>
            <a:r>
              <a:rPr lang="it-IT" baseline="0" dirty="0" err="1" smtClean="0"/>
              <a:t>one</a:t>
            </a:r>
            <a:r>
              <a:rPr lang="it-IT" baseline="0" dirty="0" smtClean="0"/>
              <a:t> source </a:t>
            </a:r>
            <a:r>
              <a:rPr lang="it-IT" baseline="0" dirty="0" err="1" smtClean="0"/>
              <a:t>organisation</a:t>
            </a:r>
            <a:r>
              <a:rPr lang="it-IT" baseline="0" dirty="0" smtClean="0"/>
              <a:t> to  multiple </a:t>
            </a:r>
            <a:r>
              <a:rPr lang="it-IT" baseline="0" dirty="0" err="1" smtClean="0"/>
              <a:t>destinations</a:t>
            </a:r>
            <a:r>
              <a:rPr lang="it-IT" baseline="0" dirty="0" smtClean="0"/>
              <a:t>, multiple bulk transfer </a:t>
            </a:r>
            <a:r>
              <a:rPr lang="it-IT" baseline="0" dirty="0" err="1" smtClean="0"/>
              <a:t>processes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need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run</a:t>
            </a:r>
            <a:r>
              <a:rPr lang="it-IT" baseline="0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2D25-6184-9849-8208-D9763C64A4A8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8376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2D25-6184-9849-8208-D9763C64A4A8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31079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2D25-6184-9849-8208-D9763C64A4A8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31079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2D25-6184-9849-8208-D9763C64A4A8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31079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2D25-6184-9849-8208-D9763C64A4A8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31079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2D25-6184-9849-8208-D9763C64A4A8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3107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2D25-6184-9849-8208-D9763C64A4A8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3107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2D25-6184-9849-8208-D9763C64A4A8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3107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2D25-6184-9849-8208-D9763C64A4A8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3107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2D25-6184-9849-8208-D9763C64A4A8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3278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2D25-6184-9849-8208-D9763C64A4A8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3107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2D25-6184-9849-8208-D9763C64A4A8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3107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2D25-6184-9849-8208-D9763C64A4A8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3107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948818" y="459033"/>
            <a:ext cx="3737982" cy="1470025"/>
          </a:xfrm>
        </p:spPr>
        <p:txBody>
          <a:bodyPr>
            <a:noAutofit/>
          </a:bodyPr>
          <a:lstStyle>
            <a:lvl1pPr algn="r"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948818" y="2129616"/>
            <a:ext cx="3737982" cy="1752600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86393" y="6077316"/>
            <a:ext cx="4819032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accent1"/>
                </a:solidFill>
                <a:latin typeface="Verdana"/>
                <a:cs typeface="Verdana"/>
              </a:defRPr>
            </a:lvl1pPr>
          </a:lstStyle>
          <a:p>
            <a:r>
              <a:rPr lang="it-IT" smtClean="0"/>
              <a:t>©2016 • Name Surname • day/month/year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76" y="5826628"/>
            <a:ext cx="3212237" cy="7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1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 userDrawn="1"/>
        </p:nvSpPr>
        <p:spPr>
          <a:xfrm>
            <a:off x="5102100" y="2386662"/>
            <a:ext cx="3523283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it-IT" sz="2700" dirty="0" err="1" smtClean="0">
                <a:solidFill>
                  <a:srgbClr val="FFFFFF"/>
                </a:solidFill>
                <a:latin typeface="Verdana"/>
                <a:cs typeface="Verdana"/>
              </a:rPr>
              <a:t>Thank</a:t>
            </a:r>
            <a:r>
              <a:rPr lang="it-IT" sz="27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it-IT" sz="2700" dirty="0" err="1" smtClean="0">
                <a:solidFill>
                  <a:srgbClr val="FFFFFF"/>
                </a:solidFill>
                <a:latin typeface="Verdana"/>
                <a:cs typeface="Verdana"/>
              </a:rPr>
              <a:t>you</a:t>
            </a:r>
            <a:endParaRPr lang="it-IT" sz="2700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r>
              <a:rPr lang="it-IT" sz="2700" dirty="0" smtClean="0">
                <a:solidFill>
                  <a:srgbClr val="FFFFFF"/>
                </a:solidFill>
                <a:latin typeface="Verdana"/>
                <a:cs typeface="Verdana"/>
              </a:rPr>
              <a:t>for </a:t>
            </a:r>
            <a:r>
              <a:rPr lang="it-IT" sz="2700" dirty="0" err="1" smtClean="0">
                <a:solidFill>
                  <a:srgbClr val="FFFFFF"/>
                </a:solidFill>
                <a:latin typeface="Verdana"/>
                <a:cs typeface="Verdana"/>
              </a:rPr>
              <a:t>your</a:t>
            </a:r>
            <a:r>
              <a:rPr lang="it-IT" sz="2700" baseline="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it-IT" sz="2700" baseline="0" dirty="0" err="1" smtClean="0">
                <a:solidFill>
                  <a:srgbClr val="FFFFFF"/>
                </a:solidFill>
                <a:latin typeface="Verdana"/>
                <a:cs typeface="Verdana"/>
              </a:rPr>
              <a:t>attention</a:t>
            </a:r>
            <a:endParaRPr lang="it-IT" sz="27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76" y="5826628"/>
            <a:ext cx="3212237" cy="7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32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890494" y="6356350"/>
            <a:ext cx="5243605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it-IT" smtClean="0"/>
              <a:t>©2016 • Name Surname • day/month/year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433295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A9C35900-AB54-B548-BC7B-89E2AACD9446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6135027"/>
            <a:ext cx="233900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0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890495" y="6356350"/>
            <a:ext cx="523408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it-IT" smtClean="0"/>
              <a:t>©2016 • Name Surname • day/month/year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433295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A9C35900-AB54-B548-BC7B-89E2AACD944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0000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pic>
        <p:nvPicPr>
          <p:cNvPr id="8" name="Segnaposto contenuto 8" descr="immagine_segnapost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b="31"/>
          <a:stretch>
            <a:fillRect/>
          </a:stretch>
        </p:blipFill>
        <p:spPr>
          <a:xfrm>
            <a:off x="4572000" y="1600201"/>
            <a:ext cx="4572000" cy="4032000"/>
          </a:xfrm>
          <a:prstGeom prst="rect">
            <a:avLst/>
          </a:prstGeom>
        </p:spPr>
      </p:pic>
      <p:sp>
        <p:nvSpPr>
          <p:cNvPr id="9" name="Segnaposto testo 6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3725208" cy="3924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Font typeface="Wingdings" charset="2"/>
              <a:buChar char="§"/>
              <a:defRPr sz="1800">
                <a:latin typeface="Verdana"/>
                <a:cs typeface="Verdana"/>
              </a:defRPr>
            </a:lvl1pPr>
            <a:lvl2pPr>
              <a:defRPr sz="1600">
                <a:latin typeface="Verdana"/>
                <a:cs typeface="Verdana"/>
              </a:defRPr>
            </a:lvl2pPr>
            <a:lvl3pPr>
              <a:defRPr sz="1400">
                <a:latin typeface="Verdana"/>
                <a:cs typeface="Verdana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6135027"/>
            <a:ext cx="233900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32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0000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890495" y="6356350"/>
            <a:ext cx="523408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it-IT" smtClean="0"/>
              <a:t>©2016 • Name Surname • day/month/year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433295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A9C35900-AB54-B548-BC7B-89E2AACD944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testo 6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3725208" cy="3924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Font typeface="Wingdings" charset="2"/>
              <a:buChar char="§"/>
              <a:defRPr sz="1800">
                <a:latin typeface="Verdana"/>
                <a:cs typeface="Verdana"/>
              </a:defRPr>
            </a:lvl1pPr>
            <a:lvl2pPr>
              <a:defRPr sz="1600">
                <a:latin typeface="Verdana"/>
                <a:cs typeface="Verdana"/>
              </a:defRPr>
            </a:lvl2pPr>
            <a:lvl3pPr>
              <a:defRPr sz="1400">
                <a:latin typeface="Verdana"/>
                <a:cs typeface="Verdana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6135027"/>
            <a:ext cx="233900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89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body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0000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890494" y="6356350"/>
            <a:ext cx="5243605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it-IT" smtClean="0"/>
              <a:t>©2016 • Name Surname • day/month/year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433295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A9C35900-AB54-B548-BC7B-89E2AACD944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4572000" y="1600201"/>
            <a:ext cx="4572000" cy="403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/>
              <a:buNone/>
              <a:defRPr sz="1200">
                <a:latin typeface="Verdana"/>
                <a:cs typeface="Verdana"/>
              </a:defRPr>
            </a:lvl1pPr>
            <a:lvl2pPr>
              <a:defRPr sz="1600">
                <a:latin typeface="Verdana"/>
                <a:cs typeface="Verdana"/>
              </a:defRPr>
            </a:lvl2pPr>
            <a:lvl3pPr>
              <a:defRPr sz="1400">
                <a:latin typeface="Verdana"/>
                <a:cs typeface="Verdana"/>
              </a:defRPr>
            </a:lvl3pPr>
            <a:lvl4pPr>
              <a:defRPr sz="1600">
                <a:latin typeface="Verdana"/>
                <a:cs typeface="Verdana"/>
              </a:defRPr>
            </a:lvl4pPr>
            <a:lvl5pPr>
              <a:defRPr sz="1600">
                <a:latin typeface="Verdana"/>
                <a:cs typeface="Verdana"/>
              </a:defRPr>
            </a:lvl5pPr>
          </a:lstStyle>
          <a:p>
            <a:pPr lvl="0"/>
            <a:r>
              <a:rPr lang="it-IT" dirty="0" smtClean="0"/>
              <a:t>Inserisci oggetto grafico</a:t>
            </a:r>
          </a:p>
        </p:txBody>
      </p:sp>
      <p:sp>
        <p:nvSpPr>
          <p:cNvPr id="8" name="Segnaposto testo 6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3725208" cy="3924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Font typeface="Wingdings" charset="2"/>
              <a:buChar char="§"/>
              <a:defRPr sz="1800">
                <a:latin typeface="Verdana"/>
                <a:cs typeface="Verdana"/>
              </a:defRPr>
            </a:lvl1pPr>
            <a:lvl2pPr>
              <a:defRPr sz="1600">
                <a:latin typeface="Verdana"/>
                <a:cs typeface="Verdana"/>
              </a:defRPr>
            </a:lvl2pPr>
            <a:lvl3pPr>
              <a:defRPr sz="1400">
                <a:latin typeface="Verdana"/>
                <a:cs typeface="Verdana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6135027"/>
            <a:ext cx="233900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94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433295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A9C35900-AB54-B548-BC7B-89E2AACD9446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6135027"/>
            <a:ext cx="233900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83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890495" y="6356350"/>
            <a:ext cx="519598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it-IT" smtClean="0"/>
              <a:t>©2016 • Name Surname • day/month/year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433295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A9C35900-AB54-B548-BC7B-89E2AACD944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0000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pic>
        <p:nvPicPr>
          <p:cNvPr id="8" name="Segnaposto contenuto 8" descr="immagine_segnapost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b="31"/>
          <a:stretch>
            <a:fillRect/>
          </a:stretch>
        </p:blipFill>
        <p:spPr>
          <a:xfrm>
            <a:off x="4572000" y="1600201"/>
            <a:ext cx="4572000" cy="4032000"/>
          </a:xfrm>
          <a:prstGeom prst="rect">
            <a:avLst/>
          </a:prstGeom>
        </p:spPr>
      </p:pic>
      <p:sp>
        <p:nvSpPr>
          <p:cNvPr id="9" name="Segnaposto testo 6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3725208" cy="3924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Font typeface="Wingdings" charset="2"/>
              <a:buChar char="§"/>
              <a:defRPr sz="1800">
                <a:latin typeface="Verdana"/>
                <a:cs typeface="Verdana"/>
              </a:defRPr>
            </a:lvl1pPr>
            <a:lvl2pPr>
              <a:defRPr sz="1600">
                <a:latin typeface="Verdana"/>
                <a:cs typeface="Verdana"/>
              </a:defRPr>
            </a:lvl2pPr>
            <a:lvl3pPr>
              <a:defRPr sz="1400">
                <a:latin typeface="Verdana"/>
                <a:cs typeface="Verdana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6135027"/>
            <a:ext cx="233900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88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0000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890494" y="6356350"/>
            <a:ext cx="5243605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it-IT" smtClean="0"/>
              <a:t>©2016 • Name Surname • day/month/year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433295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A9C35900-AB54-B548-BC7B-89E2AACD944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3725208" cy="3924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Font typeface="Wingdings" charset="2"/>
              <a:buChar char="§"/>
              <a:defRPr sz="1800">
                <a:latin typeface="Verdana"/>
                <a:cs typeface="Verdana"/>
              </a:defRPr>
            </a:lvl1pPr>
            <a:lvl2pPr>
              <a:defRPr sz="1600">
                <a:latin typeface="Verdana"/>
                <a:cs typeface="Verdana"/>
              </a:defRPr>
            </a:lvl2pPr>
            <a:lvl3pPr>
              <a:defRPr sz="1400">
                <a:latin typeface="Verdana"/>
                <a:cs typeface="Verdana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6135027"/>
            <a:ext cx="233900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0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0000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890494" y="6356350"/>
            <a:ext cx="5205505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it-IT" smtClean="0"/>
              <a:t>©2016 • Name Surname • day/month/year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433295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A9C35900-AB54-B548-BC7B-89E2AACD944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4572000" y="1600201"/>
            <a:ext cx="4572000" cy="403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/>
              <a:buNone/>
              <a:defRPr sz="1200">
                <a:latin typeface="Verdana"/>
                <a:cs typeface="Verdana"/>
              </a:defRPr>
            </a:lvl1pPr>
            <a:lvl2pPr>
              <a:defRPr sz="1600">
                <a:latin typeface="Verdana"/>
                <a:cs typeface="Verdana"/>
              </a:defRPr>
            </a:lvl2pPr>
            <a:lvl3pPr>
              <a:defRPr sz="1400">
                <a:latin typeface="Verdana"/>
                <a:cs typeface="Verdana"/>
              </a:defRPr>
            </a:lvl3pPr>
            <a:lvl4pPr>
              <a:defRPr sz="1600">
                <a:latin typeface="Verdana"/>
                <a:cs typeface="Verdana"/>
              </a:defRPr>
            </a:lvl4pPr>
            <a:lvl5pPr>
              <a:defRPr sz="1600">
                <a:latin typeface="Verdana"/>
                <a:cs typeface="Verdana"/>
              </a:defRPr>
            </a:lvl5pPr>
          </a:lstStyle>
          <a:p>
            <a:pPr lvl="0"/>
            <a:r>
              <a:rPr lang="it-IT" dirty="0" smtClean="0"/>
              <a:t>Inserisci oggetto grafico</a:t>
            </a:r>
          </a:p>
        </p:txBody>
      </p:sp>
      <p:sp>
        <p:nvSpPr>
          <p:cNvPr id="8" name="Segnaposto testo 6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3725208" cy="3924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Font typeface="Wingdings" charset="2"/>
              <a:buChar char="§"/>
              <a:defRPr sz="1800">
                <a:latin typeface="Verdana"/>
                <a:cs typeface="Verdana"/>
              </a:defRPr>
            </a:lvl1pPr>
            <a:lvl2pPr>
              <a:defRPr sz="1600">
                <a:latin typeface="Verdana"/>
                <a:cs typeface="Verdana"/>
              </a:defRPr>
            </a:lvl2pPr>
            <a:lvl3pPr>
              <a:defRPr sz="1400">
                <a:latin typeface="Verdana"/>
                <a:cs typeface="Verdana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6135027"/>
            <a:ext cx="233900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r>
              <a:rPr lang="it-IT" smtClean="0"/>
              <a:t>©2016 • Name Surname • day/month/year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7B1429B8-A5F0-F148-8829-C248D39AB092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0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2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3" r:id="rId2"/>
    <p:sldLayoutId id="2147483652" r:id="rId3"/>
    <p:sldLayoutId id="2147483658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7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1" r:id="rId3"/>
    <p:sldLayoutId id="214748366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r>
              <a:rPr lang="it-IT" smtClean="0"/>
              <a:t>©2016 • Name Surname • day/month/year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7B1429B8-A5F0-F148-8829-C248D39AB092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4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Claims Portal </a:t>
            </a:r>
            <a:br>
              <a:rPr lang="it-IT" dirty="0" smtClean="0"/>
            </a:br>
            <a:r>
              <a:rPr lang="it-IT" dirty="0" err="1" smtClean="0"/>
              <a:t>Change</a:t>
            </a:r>
            <a:r>
              <a:rPr lang="it-IT" dirty="0" smtClean="0"/>
              <a:t> </a:t>
            </a:r>
            <a:r>
              <a:rPr lang="it-IT" dirty="0" err="1" smtClean="0"/>
              <a:t>Requests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Release 5 A2A</a:t>
            </a:r>
            <a:endParaRPr lang="it-IT" dirty="0"/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>
            <a:off x="5358573" y="4606835"/>
            <a:ext cx="3737982" cy="442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accent6"/>
                </a:solidFill>
                <a:latin typeface="Verdana"/>
                <a:ea typeface="+mn-ea"/>
                <a:cs typeface="Verdan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err="1" smtClean="0"/>
              <a:t>London</a:t>
            </a:r>
            <a:r>
              <a:rPr lang="it-IT" dirty="0" smtClean="0"/>
              <a:t> 20/07/2016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3187461" y="4968815"/>
            <a:ext cx="5909094" cy="621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6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it-IT" sz="1200" dirty="0" smtClean="0"/>
              <a:t>Daniele Perfetti, Chiara Zambelli, Nevia </a:t>
            </a:r>
            <a:r>
              <a:rPr lang="it-IT" sz="1200" dirty="0" err="1" smtClean="0"/>
              <a:t>Mckiernan</a:t>
            </a:r>
            <a:r>
              <a:rPr lang="it-IT" sz="1200" dirty="0" smtClean="0"/>
              <a:t>, Romano Panzacchi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72850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RTA\ELPL </a:t>
            </a:r>
            <a:r>
              <a:rPr lang="it-IT" dirty="0" err="1" smtClean="0"/>
              <a:t>Claims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Picture 2" descr="Claims Porta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969" y="46950"/>
            <a:ext cx="2819455" cy="227688"/>
          </a:xfrm>
          <a:prstGeom prst="rect">
            <a:avLst/>
          </a:prstGeom>
          <a:noFill/>
          <a:ln>
            <a:solidFill>
              <a:schemeClr val="accent5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5900-AB54-B548-BC7B-89E2AACD9446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543466" y="852946"/>
            <a:ext cx="7953554" cy="522000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NEW FIELDS in </a:t>
            </a:r>
            <a:r>
              <a:rPr lang="it-IT" dirty="0" smtClean="0">
                <a:solidFill>
                  <a:schemeClr val="tx1"/>
                </a:solidFill>
              </a:rPr>
              <a:t>ISP</a:t>
            </a:r>
            <a:r>
              <a:rPr lang="it-IT" dirty="0" smtClean="0">
                <a:solidFill>
                  <a:schemeClr val="tx1"/>
                </a:solidFill>
              </a:rPr>
              <a:t>F </a:t>
            </a:r>
            <a:r>
              <a:rPr lang="it-IT" dirty="0" smtClean="0">
                <a:solidFill>
                  <a:schemeClr val="tx1"/>
                </a:solidFill>
              </a:rPr>
              <a:t>: </a:t>
            </a:r>
            <a:r>
              <a:rPr lang="it-IT" b="1" dirty="0" err="1" smtClean="0">
                <a:solidFill>
                  <a:schemeClr val="tx1"/>
                </a:solidFill>
              </a:rPr>
              <a:t>CRUReference</a:t>
            </a:r>
            <a:r>
              <a:rPr lang="it-IT" b="1" dirty="0" smtClean="0">
                <a:solidFill>
                  <a:schemeClr val="tx1"/>
                </a:solidFill>
              </a:rPr>
              <a:t> &amp; </a:t>
            </a:r>
            <a:r>
              <a:rPr lang="it-IT" b="1" dirty="0" err="1" smtClean="0">
                <a:solidFill>
                  <a:schemeClr val="tx1"/>
                </a:solidFill>
              </a:rPr>
              <a:t>CRUComment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3" name="Segnaposto contenuto 1"/>
          <p:cNvSpPr txBox="1">
            <a:spLocks/>
          </p:cNvSpPr>
          <p:nvPr/>
        </p:nvSpPr>
        <p:spPr>
          <a:xfrm>
            <a:off x="557453" y="1575526"/>
            <a:ext cx="7939567" cy="2703176"/>
          </a:xfrm>
          <a:prstGeom prst="rect">
            <a:avLst/>
          </a:prstGeom>
          <a:solidFill>
            <a:schemeClr val="bg1"/>
          </a:solidFill>
          <a:ln>
            <a:solidFill>
              <a:srgbClr val="003B79"/>
            </a:solidFill>
          </a:ln>
        </p:spPr>
        <p:txBody>
          <a:bodyPr lIns="180000" tIns="180000"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b="1" dirty="0" err="1" smtClean="0">
                <a:solidFill>
                  <a:srgbClr val="002060"/>
                </a:solidFill>
              </a:rPr>
              <a:t>AddInterimSPFResponse</a:t>
            </a:r>
            <a:endParaRPr lang="it-IT" sz="1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sz="1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1400" dirty="0" smtClean="0">
                <a:solidFill>
                  <a:srgbClr val="002060"/>
                </a:solidFill>
              </a:rPr>
              <a:t>1</a:t>
            </a:r>
            <a:r>
              <a:rPr lang="it-IT" sz="1400" dirty="0">
                <a:solidFill>
                  <a:srgbClr val="002060"/>
                </a:solidFill>
              </a:rPr>
              <a:t>) New </a:t>
            </a:r>
            <a:r>
              <a:rPr lang="it-IT" sz="1400" dirty="0" smtClean="0">
                <a:solidFill>
                  <a:srgbClr val="002060"/>
                </a:solidFill>
              </a:rPr>
              <a:t>OPTIONAL </a:t>
            </a:r>
            <a:r>
              <a:rPr lang="it-IT" sz="1400" dirty="0" err="1" smtClean="0">
                <a:solidFill>
                  <a:srgbClr val="002060"/>
                </a:solidFill>
              </a:rPr>
              <a:t>attribute</a:t>
            </a:r>
            <a:r>
              <a:rPr lang="it-IT" sz="1400" dirty="0" smtClean="0">
                <a:solidFill>
                  <a:srgbClr val="002060"/>
                </a:solidFill>
              </a:rPr>
              <a:t>  </a:t>
            </a:r>
            <a:endParaRPr lang="it-IT" sz="1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1400" dirty="0" err="1"/>
              <a:t>InterimSettlementPackResponse</a:t>
            </a:r>
            <a:r>
              <a:rPr lang="en-US" sz="1400" dirty="0" smtClean="0">
                <a:solidFill>
                  <a:srgbClr val="002060"/>
                </a:solidFill>
              </a:rPr>
              <a:t>/</a:t>
            </a:r>
            <a:r>
              <a:rPr lang="it-IT" sz="1400" dirty="0" err="1" smtClean="0"/>
              <a:t>DefendantRepresentative</a:t>
            </a:r>
            <a:r>
              <a:rPr lang="it-IT" sz="1400" dirty="0" smtClean="0"/>
              <a:t>/</a:t>
            </a:r>
            <a:r>
              <a:rPr lang="it-IT" sz="1400" dirty="0" err="1" smtClean="0"/>
              <a:t>CRUReference</a:t>
            </a:r>
            <a:r>
              <a:rPr lang="en-US" sz="1400" dirty="0" smtClean="0">
                <a:solidFill>
                  <a:srgbClr val="002060"/>
                </a:solidFill>
              </a:rPr>
              <a:t>/</a:t>
            </a:r>
          </a:p>
          <a:p>
            <a:pPr marL="0" indent="0">
              <a:buNone/>
            </a:pPr>
            <a:r>
              <a:rPr lang="en-US" sz="1400" b="1" dirty="0" smtClean="0">
                <a:solidFill>
                  <a:srgbClr val="002060"/>
                </a:solidFill>
              </a:rPr>
              <a:t>@</a:t>
            </a:r>
            <a:r>
              <a:rPr lang="it-IT" sz="1400" b="1" dirty="0" err="1" smtClean="0">
                <a:solidFill>
                  <a:srgbClr val="002060"/>
                </a:solidFill>
              </a:rPr>
              <a:t>CRUReferenceNumber</a:t>
            </a:r>
            <a:endParaRPr lang="it-IT" sz="1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sz="1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1400" dirty="0" smtClean="0">
                <a:solidFill>
                  <a:srgbClr val="002060"/>
                </a:solidFill>
              </a:rPr>
              <a:t>2) </a:t>
            </a:r>
            <a:r>
              <a:rPr lang="it-IT" sz="1400" dirty="0">
                <a:solidFill>
                  <a:srgbClr val="002060"/>
                </a:solidFill>
              </a:rPr>
              <a:t>New </a:t>
            </a:r>
            <a:r>
              <a:rPr lang="it-IT" sz="1400" dirty="0" smtClean="0">
                <a:solidFill>
                  <a:srgbClr val="002060"/>
                </a:solidFill>
              </a:rPr>
              <a:t>CONDITIONAL*  </a:t>
            </a:r>
            <a:r>
              <a:rPr lang="it-IT" sz="1400" dirty="0" err="1" smtClean="0">
                <a:solidFill>
                  <a:srgbClr val="002060"/>
                </a:solidFill>
              </a:rPr>
              <a:t>attribute</a:t>
            </a:r>
            <a:r>
              <a:rPr lang="it-IT" sz="1400" dirty="0" smtClean="0">
                <a:solidFill>
                  <a:srgbClr val="002060"/>
                </a:solidFill>
              </a:rPr>
              <a:t>  </a:t>
            </a:r>
            <a:endParaRPr lang="it-IT" sz="1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1400" dirty="0" err="1"/>
              <a:t>InterimSettlementPackResponse</a:t>
            </a:r>
            <a:r>
              <a:rPr lang="en-US" sz="1400" dirty="0">
                <a:solidFill>
                  <a:srgbClr val="002060"/>
                </a:solidFill>
              </a:rPr>
              <a:t>/</a:t>
            </a:r>
            <a:r>
              <a:rPr lang="it-IT" sz="1400" dirty="0" err="1" smtClean="0"/>
              <a:t>DefendantRepresentative</a:t>
            </a:r>
            <a:r>
              <a:rPr lang="it-IT" sz="1400" dirty="0" smtClean="0"/>
              <a:t>/</a:t>
            </a:r>
            <a:r>
              <a:rPr lang="it-IT" sz="1400" dirty="0" err="1" smtClean="0"/>
              <a:t>CRUReference</a:t>
            </a:r>
            <a:r>
              <a:rPr lang="en-US" sz="1400" dirty="0">
                <a:solidFill>
                  <a:srgbClr val="002060"/>
                </a:solidFill>
              </a:rPr>
              <a:t>/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02060"/>
                </a:solidFill>
              </a:rPr>
              <a:t>@</a:t>
            </a:r>
            <a:r>
              <a:rPr lang="it-IT" sz="1400" b="1" dirty="0" err="1" smtClean="0">
                <a:solidFill>
                  <a:srgbClr val="002060"/>
                </a:solidFill>
              </a:rPr>
              <a:t>CRUComment</a:t>
            </a:r>
            <a:endParaRPr lang="it-IT" sz="1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sz="1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1400" b="1" dirty="0" smtClean="0">
                <a:solidFill>
                  <a:srgbClr val="002060"/>
                </a:solidFill>
              </a:rPr>
              <a:t>*</a:t>
            </a:r>
            <a:r>
              <a:rPr lang="en-US" sz="1400" i="1" dirty="0"/>
              <a:t>C:Mandatory if </a:t>
            </a:r>
            <a:r>
              <a:rPr lang="en-US" sz="1400" i="1" dirty="0" err="1" smtClean="0"/>
              <a:t>CRUReferenceNumber</a:t>
            </a:r>
            <a:r>
              <a:rPr lang="en-US" sz="1400" i="1" dirty="0" smtClean="0"/>
              <a:t> </a:t>
            </a:r>
            <a:r>
              <a:rPr lang="en-US" sz="1400" i="1" dirty="0"/>
              <a:t>is </a:t>
            </a:r>
            <a:r>
              <a:rPr lang="en-US" sz="1400" i="1" dirty="0" smtClean="0"/>
              <a:t>empty</a:t>
            </a:r>
          </a:p>
          <a:p>
            <a:pPr marL="0" indent="0">
              <a:buNone/>
            </a:pPr>
            <a:endParaRPr lang="it-IT" sz="1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sz="1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it-IT" sz="1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55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RTA\ELPL </a:t>
            </a:r>
            <a:r>
              <a:rPr lang="it-IT" dirty="0" err="1" smtClean="0"/>
              <a:t>Claims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Picture 2" descr="Claims Porta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969" y="46950"/>
            <a:ext cx="2819455" cy="227688"/>
          </a:xfrm>
          <a:prstGeom prst="rect">
            <a:avLst/>
          </a:prstGeom>
          <a:noFill/>
          <a:ln>
            <a:solidFill>
              <a:schemeClr val="accent5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5900-AB54-B548-BC7B-89E2AACD9446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543466" y="852946"/>
            <a:ext cx="7953554" cy="522000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NEW FIELDS in </a:t>
            </a:r>
            <a:r>
              <a:rPr lang="it-IT" dirty="0" smtClean="0">
                <a:solidFill>
                  <a:schemeClr val="tx1"/>
                </a:solidFill>
              </a:rPr>
              <a:t>S2SP</a:t>
            </a:r>
            <a:r>
              <a:rPr lang="it-IT" dirty="0" smtClean="0">
                <a:solidFill>
                  <a:schemeClr val="tx1"/>
                </a:solidFill>
              </a:rPr>
              <a:t>F </a:t>
            </a:r>
            <a:r>
              <a:rPr lang="it-IT" dirty="0" smtClean="0">
                <a:solidFill>
                  <a:schemeClr val="tx1"/>
                </a:solidFill>
              </a:rPr>
              <a:t>: </a:t>
            </a:r>
            <a:r>
              <a:rPr lang="it-IT" b="1" dirty="0" err="1" smtClean="0">
                <a:solidFill>
                  <a:schemeClr val="tx1"/>
                </a:solidFill>
              </a:rPr>
              <a:t>CRUReference</a:t>
            </a:r>
            <a:r>
              <a:rPr lang="it-IT" b="1" dirty="0" smtClean="0">
                <a:solidFill>
                  <a:schemeClr val="tx1"/>
                </a:solidFill>
              </a:rPr>
              <a:t> &amp; </a:t>
            </a:r>
            <a:r>
              <a:rPr lang="it-IT" b="1" dirty="0" err="1" smtClean="0">
                <a:solidFill>
                  <a:schemeClr val="tx1"/>
                </a:solidFill>
              </a:rPr>
              <a:t>CRUComment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1" name="Segnaposto contenuto 1"/>
          <p:cNvSpPr txBox="1">
            <a:spLocks/>
          </p:cNvSpPr>
          <p:nvPr/>
        </p:nvSpPr>
        <p:spPr>
          <a:xfrm>
            <a:off x="557452" y="4757057"/>
            <a:ext cx="7939567" cy="990600"/>
          </a:xfrm>
          <a:prstGeom prst="rect">
            <a:avLst/>
          </a:prstGeom>
          <a:noFill/>
          <a:ln>
            <a:solidFill>
              <a:srgbClr val="003B79"/>
            </a:solidFill>
          </a:ln>
        </p:spPr>
        <p:txBody>
          <a:bodyPr lIns="180000" tIns="180000"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b="1" dirty="0" err="1"/>
              <a:t>GetClaim</a:t>
            </a:r>
            <a:r>
              <a:rPr lang="it-IT" sz="1400" b="1" dirty="0"/>
              <a:t> </a:t>
            </a:r>
            <a:endParaRPr lang="it-IT" sz="1400" b="1" dirty="0" smtClean="0"/>
          </a:p>
          <a:p>
            <a:pPr marL="0" indent="0">
              <a:buNone/>
            </a:pPr>
            <a:r>
              <a:rPr lang="it-IT" sz="1400" dirty="0" smtClean="0"/>
              <a:t>1) New </a:t>
            </a:r>
            <a:r>
              <a:rPr lang="it-IT" sz="1400" dirty="0" err="1" smtClean="0"/>
              <a:t>attribute</a:t>
            </a:r>
            <a:r>
              <a:rPr lang="it-IT" sz="1400" dirty="0" smtClean="0"/>
              <a:t> RETURNED</a:t>
            </a:r>
            <a:endParaRPr lang="it-IT" sz="1400" b="1" dirty="0" smtClean="0"/>
          </a:p>
          <a:p>
            <a:pPr marL="0" indent="0">
              <a:buNone/>
            </a:pPr>
            <a:r>
              <a:rPr lang="it-IT" sz="1400" dirty="0" smtClean="0">
                <a:solidFill>
                  <a:schemeClr val="accent1"/>
                </a:solidFill>
              </a:rPr>
              <a:t>Data/Application</a:t>
            </a:r>
            <a:r>
              <a:rPr lang="en-US" sz="1400" dirty="0" smtClean="0"/>
              <a:t>Data/</a:t>
            </a:r>
            <a:r>
              <a:rPr lang="en-US" sz="1400" dirty="0" err="1" smtClean="0"/>
              <a:t>ApplicationIDs</a:t>
            </a:r>
            <a:r>
              <a:rPr lang="en-US" sz="1400" dirty="0" smtClean="0"/>
              <a:t>/</a:t>
            </a:r>
            <a:r>
              <a:rPr lang="en-US" sz="1400" b="1" dirty="0" smtClean="0"/>
              <a:t>@</a:t>
            </a:r>
            <a:r>
              <a:rPr lang="it-IT" sz="1400" b="1" dirty="0" err="1" smtClean="0">
                <a:solidFill>
                  <a:srgbClr val="002060"/>
                </a:solidFill>
              </a:rPr>
              <a:t>CRUReferenceNumber</a:t>
            </a:r>
            <a:endParaRPr lang="it-IT" sz="1400" b="1" dirty="0">
              <a:solidFill>
                <a:schemeClr val="accent1"/>
              </a:solidFill>
            </a:endParaRPr>
          </a:p>
        </p:txBody>
      </p:sp>
      <p:sp>
        <p:nvSpPr>
          <p:cNvPr id="13" name="Segnaposto contenuto 1"/>
          <p:cNvSpPr txBox="1">
            <a:spLocks/>
          </p:cNvSpPr>
          <p:nvPr/>
        </p:nvSpPr>
        <p:spPr>
          <a:xfrm>
            <a:off x="557453" y="1575525"/>
            <a:ext cx="7939567" cy="2974703"/>
          </a:xfrm>
          <a:prstGeom prst="rect">
            <a:avLst/>
          </a:prstGeom>
          <a:solidFill>
            <a:schemeClr val="bg1"/>
          </a:solidFill>
          <a:ln>
            <a:solidFill>
              <a:srgbClr val="003B79"/>
            </a:solidFill>
          </a:ln>
        </p:spPr>
        <p:txBody>
          <a:bodyPr lIns="180000" tIns="180000"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b="1" dirty="0" smtClean="0">
                <a:solidFill>
                  <a:srgbClr val="002060"/>
                </a:solidFill>
              </a:rPr>
              <a:t>AddStage2SPFResponse</a:t>
            </a:r>
          </a:p>
          <a:p>
            <a:pPr marL="0" indent="0">
              <a:buNone/>
            </a:pPr>
            <a:endParaRPr lang="it-IT" sz="1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1400" dirty="0" smtClean="0">
                <a:solidFill>
                  <a:srgbClr val="002060"/>
                </a:solidFill>
              </a:rPr>
              <a:t>1</a:t>
            </a:r>
            <a:r>
              <a:rPr lang="it-IT" sz="1400" dirty="0">
                <a:solidFill>
                  <a:srgbClr val="002060"/>
                </a:solidFill>
              </a:rPr>
              <a:t>) New </a:t>
            </a:r>
            <a:r>
              <a:rPr lang="it-IT" sz="1400" dirty="0" smtClean="0">
                <a:solidFill>
                  <a:srgbClr val="002060"/>
                </a:solidFill>
              </a:rPr>
              <a:t>OPTIONAL </a:t>
            </a:r>
            <a:r>
              <a:rPr lang="it-IT" sz="1400" dirty="0" err="1" smtClean="0">
                <a:solidFill>
                  <a:srgbClr val="002060"/>
                </a:solidFill>
              </a:rPr>
              <a:t>attribute</a:t>
            </a:r>
            <a:r>
              <a:rPr lang="it-IT" sz="1400" dirty="0" smtClean="0">
                <a:solidFill>
                  <a:srgbClr val="002060"/>
                </a:solidFill>
              </a:rPr>
              <a:t>  </a:t>
            </a:r>
            <a:endParaRPr lang="it-IT" sz="1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1400" dirty="0"/>
              <a:t>Stage2SettlementPackResponse</a:t>
            </a:r>
            <a:r>
              <a:rPr lang="en-US" sz="1400" dirty="0" smtClean="0">
                <a:solidFill>
                  <a:srgbClr val="002060"/>
                </a:solidFill>
              </a:rPr>
              <a:t>/</a:t>
            </a:r>
            <a:r>
              <a:rPr lang="it-IT" sz="1400" dirty="0" err="1" smtClean="0"/>
              <a:t>DefendantRepresentative</a:t>
            </a:r>
            <a:r>
              <a:rPr lang="it-IT" sz="1400" dirty="0" smtClean="0"/>
              <a:t>/</a:t>
            </a:r>
            <a:r>
              <a:rPr lang="it-IT" sz="1400" dirty="0" err="1" smtClean="0"/>
              <a:t>CRUReference</a:t>
            </a:r>
            <a:r>
              <a:rPr lang="en-US" sz="1400" dirty="0" smtClean="0">
                <a:solidFill>
                  <a:srgbClr val="002060"/>
                </a:solidFill>
              </a:rPr>
              <a:t>/</a:t>
            </a:r>
          </a:p>
          <a:p>
            <a:pPr marL="0" indent="0">
              <a:buNone/>
            </a:pPr>
            <a:r>
              <a:rPr lang="en-US" sz="1400" b="1" dirty="0" smtClean="0">
                <a:solidFill>
                  <a:srgbClr val="002060"/>
                </a:solidFill>
              </a:rPr>
              <a:t>@</a:t>
            </a:r>
            <a:r>
              <a:rPr lang="it-IT" sz="1400" b="1" dirty="0" err="1" smtClean="0">
                <a:solidFill>
                  <a:srgbClr val="002060"/>
                </a:solidFill>
              </a:rPr>
              <a:t>CRUReferenceNumber</a:t>
            </a:r>
            <a:endParaRPr lang="it-IT" sz="1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sz="1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1400" dirty="0" smtClean="0">
                <a:solidFill>
                  <a:srgbClr val="002060"/>
                </a:solidFill>
              </a:rPr>
              <a:t>2) </a:t>
            </a:r>
            <a:r>
              <a:rPr lang="it-IT" sz="1400" dirty="0">
                <a:solidFill>
                  <a:srgbClr val="002060"/>
                </a:solidFill>
              </a:rPr>
              <a:t>New </a:t>
            </a:r>
            <a:r>
              <a:rPr lang="it-IT" sz="1400" dirty="0" smtClean="0">
                <a:solidFill>
                  <a:srgbClr val="002060"/>
                </a:solidFill>
              </a:rPr>
              <a:t>CONDITIONAL*  </a:t>
            </a:r>
            <a:r>
              <a:rPr lang="it-IT" sz="1400" dirty="0" err="1" smtClean="0">
                <a:solidFill>
                  <a:srgbClr val="002060"/>
                </a:solidFill>
              </a:rPr>
              <a:t>attribute</a:t>
            </a:r>
            <a:r>
              <a:rPr lang="it-IT" sz="1400" dirty="0" smtClean="0">
                <a:solidFill>
                  <a:srgbClr val="002060"/>
                </a:solidFill>
              </a:rPr>
              <a:t>  </a:t>
            </a:r>
            <a:endParaRPr lang="it-IT" sz="1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1400" dirty="0" smtClean="0"/>
              <a:t>Stage2SettlementPackResponse</a:t>
            </a:r>
            <a:r>
              <a:rPr lang="en-US" sz="1400" dirty="0" smtClean="0">
                <a:solidFill>
                  <a:srgbClr val="002060"/>
                </a:solidFill>
              </a:rPr>
              <a:t>/</a:t>
            </a:r>
            <a:r>
              <a:rPr lang="it-IT" sz="1400" dirty="0" err="1" smtClean="0"/>
              <a:t>DefendantRepresentative</a:t>
            </a:r>
            <a:r>
              <a:rPr lang="it-IT" sz="1400" dirty="0" smtClean="0"/>
              <a:t>/</a:t>
            </a:r>
            <a:r>
              <a:rPr lang="it-IT" sz="1400" dirty="0" err="1" smtClean="0"/>
              <a:t>CRUReference</a:t>
            </a:r>
            <a:r>
              <a:rPr lang="en-US" sz="1400" dirty="0">
                <a:solidFill>
                  <a:srgbClr val="002060"/>
                </a:solidFill>
              </a:rPr>
              <a:t>/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02060"/>
                </a:solidFill>
              </a:rPr>
              <a:t>@</a:t>
            </a:r>
            <a:r>
              <a:rPr lang="it-IT" sz="1400" b="1" dirty="0" err="1" smtClean="0">
                <a:solidFill>
                  <a:srgbClr val="002060"/>
                </a:solidFill>
              </a:rPr>
              <a:t>CRUComment</a:t>
            </a:r>
            <a:endParaRPr lang="it-IT" sz="1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sz="1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1400" b="1" dirty="0" smtClean="0">
                <a:solidFill>
                  <a:srgbClr val="002060"/>
                </a:solidFill>
              </a:rPr>
              <a:t>*</a:t>
            </a:r>
            <a:r>
              <a:rPr lang="en-US" sz="1400" i="1" dirty="0"/>
              <a:t>C:Mandatory if </a:t>
            </a:r>
            <a:r>
              <a:rPr lang="en-US" sz="1400" i="1" dirty="0" err="1" smtClean="0"/>
              <a:t>CRUReferenceNumber</a:t>
            </a:r>
            <a:r>
              <a:rPr lang="en-US" sz="1400" i="1" dirty="0" smtClean="0"/>
              <a:t> </a:t>
            </a:r>
            <a:r>
              <a:rPr lang="en-US" sz="1400" i="1" dirty="0"/>
              <a:t>is </a:t>
            </a:r>
            <a:r>
              <a:rPr lang="en-US" sz="1400" i="1" dirty="0" smtClean="0"/>
              <a:t>empty</a:t>
            </a:r>
          </a:p>
        </p:txBody>
      </p:sp>
    </p:spTree>
    <p:extLst>
      <p:ext uri="{BB962C8B-B14F-4D97-AF65-F5344CB8AC3E}">
        <p14:creationId xmlns:p14="http://schemas.microsoft.com/office/powerpoint/2010/main" val="238241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110" y="1526875"/>
            <a:ext cx="3936884" cy="41250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RTA\ELPL </a:t>
            </a:r>
            <a:r>
              <a:rPr lang="it-IT" dirty="0" err="1" smtClean="0"/>
              <a:t>Claims</a:t>
            </a:r>
            <a:endParaRPr lang="it-IT" dirty="0"/>
          </a:p>
        </p:txBody>
      </p:sp>
      <p:pic>
        <p:nvPicPr>
          <p:cNvPr id="4" name="Picture 2" descr="Claims Portal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969" y="46950"/>
            <a:ext cx="2819455" cy="227688"/>
          </a:xfrm>
          <a:prstGeom prst="rect">
            <a:avLst/>
          </a:prstGeom>
          <a:noFill/>
          <a:ln>
            <a:solidFill>
              <a:schemeClr val="accent5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5900-AB54-B548-BC7B-89E2AACD9446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565031" y="762884"/>
            <a:ext cx="7824158" cy="522000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Printable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docs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including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sz="1700" b="1" dirty="0" err="1" smtClean="0">
                <a:solidFill>
                  <a:schemeClr val="tx1"/>
                </a:solidFill>
              </a:rPr>
              <a:t>CRUReferenceNumber</a:t>
            </a:r>
            <a:r>
              <a:rPr lang="it-IT" sz="1700" b="1" dirty="0" smtClean="0">
                <a:solidFill>
                  <a:schemeClr val="tx1"/>
                </a:solidFill>
              </a:rPr>
              <a:t> &amp; </a:t>
            </a:r>
            <a:r>
              <a:rPr lang="it-IT" sz="1700" b="1" dirty="0" err="1" smtClean="0">
                <a:solidFill>
                  <a:schemeClr val="tx1"/>
                </a:solidFill>
              </a:rPr>
              <a:t>CRUComment</a:t>
            </a:r>
            <a:endParaRPr lang="it-IT" sz="1700" b="1" dirty="0">
              <a:solidFill>
                <a:schemeClr val="tx1"/>
              </a:solidFill>
            </a:endParaRPr>
          </a:p>
        </p:txBody>
      </p:sp>
      <p:sp>
        <p:nvSpPr>
          <p:cNvPr id="9" name="Segnaposto contenuto 1"/>
          <p:cNvSpPr txBox="1">
            <a:spLocks/>
          </p:cNvSpPr>
          <p:nvPr/>
        </p:nvSpPr>
        <p:spPr>
          <a:xfrm>
            <a:off x="565031" y="2413893"/>
            <a:ext cx="3006592" cy="1304091"/>
          </a:xfrm>
          <a:prstGeom prst="rect">
            <a:avLst/>
          </a:prstGeom>
          <a:solidFill>
            <a:schemeClr val="bg1"/>
          </a:solidFill>
          <a:ln>
            <a:solidFill>
              <a:srgbClr val="003B79"/>
            </a:solidFill>
          </a:ln>
        </p:spPr>
        <p:txBody>
          <a:bodyPr lIns="180000" tIns="180000" anchor="t" anchorCtr="0"/>
          <a:lstStyle>
            <a:defPPr>
              <a:defRPr lang="it-IT"/>
            </a:defPPr>
            <a:lvl1pPr indent="0">
              <a:spcBef>
                <a:spcPct val="20000"/>
              </a:spcBef>
              <a:buFont typeface="Arial"/>
              <a:buNone/>
              <a:defRPr sz="1400" b="1">
                <a:solidFill>
                  <a:srgbClr val="002060"/>
                </a:solidFill>
                <a:latin typeface="Verdana"/>
                <a:cs typeface="Verdana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1600">
                <a:latin typeface="Verdana"/>
                <a:cs typeface="Verdana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1400">
                <a:latin typeface="Verdana"/>
                <a:cs typeface="Verdana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1600">
                <a:latin typeface="Verdana"/>
                <a:cs typeface="Verdana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1600">
                <a:latin typeface="Verdana"/>
                <a:cs typeface="Verdana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342900" lvl="0" indent="-342900">
              <a:buAutoNum type="arabicParenR"/>
            </a:pPr>
            <a:r>
              <a:rPr lang="en-US" dirty="0" smtClean="0"/>
              <a:t>Interim </a:t>
            </a:r>
            <a:r>
              <a:rPr lang="en-US" dirty="0"/>
              <a:t>Settlement Pack </a:t>
            </a:r>
            <a:r>
              <a:rPr lang="en-US" dirty="0" smtClean="0"/>
              <a:t> </a:t>
            </a:r>
          </a:p>
          <a:p>
            <a:pPr lvl="0"/>
            <a:endParaRPr lang="it-IT" dirty="0"/>
          </a:p>
          <a:p>
            <a:pPr lvl="0"/>
            <a:r>
              <a:rPr lang="en-US" dirty="0" smtClean="0"/>
              <a:t>2) Stage </a:t>
            </a:r>
            <a:r>
              <a:rPr lang="en-US" dirty="0"/>
              <a:t>2 Settlement </a:t>
            </a:r>
            <a:r>
              <a:rPr lang="en-US" dirty="0" smtClean="0"/>
              <a:t>Pack</a:t>
            </a:r>
            <a:endParaRPr lang="it-IT" dirty="0"/>
          </a:p>
        </p:txBody>
      </p:sp>
      <p:sp>
        <p:nvSpPr>
          <p:cNvPr id="12" name="Freccia destra 93"/>
          <p:cNvSpPr/>
          <p:nvPr/>
        </p:nvSpPr>
        <p:spPr>
          <a:xfrm>
            <a:off x="3662294" y="2960819"/>
            <a:ext cx="720765" cy="466541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4477109" y="4822999"/>
            <a:ext cx="3912079" cy="828919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243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RTA\ELPL </a:t>
            </a:r>
            <a:r>
              <a:rPr lang="it-IT" dirty="0" err="1" smtClean="0"/>
              <a:t>Claims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Picture 2" descr="Claims Porta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969" y="46950"/>
            <a:ext cx="2819455" cy="227688"/>
          </a:xfrm>
          <a:prstGeom prst="rect">
            <a:avLst/>
          </a:prstGeom>
          <a:noFill/>
          <a:ln>
            <a:solidFill>
              <a:schemeClr val="accent5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5900-AB54-B548-BC7B-89E2AACD9446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543466" y="852946"/>
            <a:ext cx="7953554" cy="522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Claims </a:t>
            </a:r>
            <a:r>
              <a:rPr lang="it-IT" b="1" dirty="0" err="1" smtClean="0">
                <a:solidFill>
                  <a:schemeClr val="tx1"/>
                </a:solidFill>
              </a:rPr>
              <a:t>Rejection</a:t>
            </a:r>
            <a:r>
              <a:rPr lang="it-IT" b="1" dirty="0" smtClean="0">
                <a:solidFill>
                  <a:schemeClr val="tx1"/>
                </a:solidFill>
              </a:rPr>
              <a:t>: new </a:t>
            </a:r>
            <a:r>
              <a:rPr lang="it-IT" b="1" dirty="0" err="1" smtClean="0">
                <a:solidFill>
                  <a:schemeClr val="tx1"/>
                </a:solidFill>
              </a:rPr>
              <a:t>fields</a:t>
            </a:r>
            <a:r>
              <a:rPr lang="it-IT" b="1" dirty="0" smtClean="0">
                <a:solidFill>
                  <a:schemeClr val="tx1"/>
                </a:solidFill>
              </a:rPr>
              <a:t> and </a:t>
            </a:r>
            <a:r>
              <a:rPr lang="it-IT" b="1" dirty="0" err="1" smtClean="0">
                <a:solidFill>
                  <a:schemeClr val="tx1"/>
                </a:solidFill>
              </a:rPr>
              <a:t>methods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1" name="Segnaposto contenuto 1"/>
          <p:cNvSpPr txBox="1">
            <a:spLocks/>
          </p:cNvSpPr>
          <p:nvPr/>
        </p:nvSpPr>
        <p:spPr>
          <a:xfrm>
            <a:off x="543466" y="3339874"/>
            <a:ext cx="7953554" cy="1032265"/>
          </a:xfrm>
          <a:prstGeom prst="rect">
            <a:avLst/>
          </a:prstGeom>
          <a:noFill/>
          <a:ln>
            <a:solidFill>
              <a:srgbClr val="003B79"/>
            </a:solidFill>
          </a:ln>
        </p:spPr>
        <p:txBody>
          <a:bodyPr lIns="180000" tIns="180000"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>
                <a:solidFill>
                  <a:srgbClr val="002060"/>
                </a:solidFill>
              </a:rPr>
              <a:t>Acknowledge Rejected </a:t>
            </a:r>
            <a:r>
              <a:rPr lang="en-GB" sz="1400" b="1" dirty="0" smtClean="0">
                <a:solidFill>
                  <a:srgbClr val="002060"/>
                </a:solidFill>
              </a:rPr>
              <a:t>Claim </a:t>
            </a:r>
            <a:endParaRPr lang="it-IT" sz="1400" dirty="0" smtClean="0"/>
          </a:p>
          <a:p>
            <a:pPr marL="0" indent="0">
              <a:buNone/>
            </a:pPr>
            <a:r>
              <a:rPr lang="it-IT" sz="1400" dirty="0" smtClean="0"/>
              <a:t> </a:t>
            </a:r>
            <a:r>
              <a:rPr lang="en-GB" sz="1400" dirty="0">
                <a:solidFill>
                  <a:srgbClr val="002060"/>
                </a:solidFill>
              </a:rPr>
              <a:t>New </a:t>
            </a:r>
            <a:r>
              <a:rPr lang="en-GB" sz="1400" dirty="0" smtClean="0">
                <a:solidFill>
                  <a:srgbClr val="002060"/>
                </a:solidFill>
              </a:rPr>
              <a:t>method introduced </a:t>
            </a:r>
            <a:r>
              <a:rPr lang="en-GB" sz="1400" dirty="0">
                <a:solidFill>
                  <a:srgbClr val="002060"/>
                </a:solidFill>
              </a:rPr>
              <a:t>in Release </a:t>
            </a:r>
            <a:r>
              <a:rPr lang="en-GB" sz="1400" dirty="0" smtClean="0">
                <a:solidFill>
                  <a:srgbClr val="002060"/>
                </a:solidFill>
              </a:rPr>
              <a:t>5</a:t>
            </a:r>
            <a:endParaRPr lang="it-IT" sz="1400" b="1" dirty="0" smtClean="0">
              <a:solidFill>
                <a:schemeClr val="accent1"/>
              </a:solidFill>
            </a:endParaRPr>
          </a:p>
        </p:txBody>
      </p:sp>
      <p:sp>
        <p:nvSpPr>
          <p:cNvPr id="13" name="Segnaposto contenuto 1"/>
          <p:cNvSpPr txBox="1">
            <a:spLocks/>
          </p:cNvSpPr>
          <p:nvPr/>
        </p:nvSpPr>
        <p:spPr>
          <a:xfrm>
            <a:off x="536471" y="1687670"/>
            <a:ext cx="7939567" cy="1486850"/>
          </a:xfrm>
          <a:prstGeom prst="rect">
            <a:avLst/>
          </a:prstGeom>
          <a:noFill/>
          <a:ln>
            <a:solidFill>
              <a:srgbClr val="003B79"/>
            </a:solidFill>
          </a:ln>
        </p:spPr>
        <p:txBody>
          <a:bodyPr lIns="180000" tIns="180000"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b="1" dirty="0" err="1" smtClean="0">
                <a:solidFill>
                  <a:srgbClr val="002060"/>
                </a:solidFill>
              </a:rPr>
              <a:t>RejectClaimTOCR</a:t>
            </a:r>
            <a:endParaRPr lang="it-IT" sz="1400" b="1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en-GB" sz="1400" dirty="0" err="1" smtClean="0"/>
              <a:t>claimData</a:t>
            </a:r>
            <a:r>
              <a:rPr lang="en-GB" sz="1400" dirty="0" smtClean="0"/>
              <a:t> </a:t>
            </a:r>
            <a:endParaRPr lang="it-IT" sz="1400" dirty="0"/>
          </a:p>
          <a:p>
            <a:pPr lvl="0"/>
            <a:r>
              <a:rPr lang="en-GB" sz="1400" dirty="0" err="1"/>
              <a:t>applicationID</a:t>
            </a:r>
            <a:endParaRPr lang="it-IT" sz="1400" dirty="0"/>
          </a:p>
          <a:p>
            <a:pPr lvl="0"/>
            <a:r>
              <a:rPr lang="en-GB" sz="1400" dirty="0" err="1"/>
              <a:t>activityEngineGuid</a:t>
            </a:r>
            <a:endParaRPr lang="it-IT" sz="1400" dirty="0"/>
          </a:p>
          <a:p>
            <a:pPr lvl="0"/>
            <a:r>
              <a:rPr lang="en-GB" sz="1400" b="1" dirty="0" err="1"/>
              <a:t>rejectionReasonCode</a:t>
            </a:r>
            <a:r>
              <a:rPr lang="en-GB" sz="1400" dirty="0"/>
              <a:t> (Input field introduced in Release 5</a:t>
            </a:r>
            <a:r>
              <a:rPr lang="en-GB" sz="1400" dirty="0" smtClean="0"/>
              <a:t>)</a:t>
            </a:r>
            <a:endParaRPr lang="it-IT" sz="1400" dirty="0"/>
          </a:p>
        </p:txBody>
      </p:sp>
      <p:sp>
        <p:nvSpPr>
          <p:cNvPr id="9" name="Segnaposto contenuto 1"/>
          <p:cNvSpPr txBox="1">
            <a:spLocks/>
          </p:cNvSpPr>
          <p:nvPr/>
        </p:nvSpPr>
        <p:spPr>
          <a:xfrm>
            <a:off x="529478" y="4582078"/>
            <a:ext cx="7953554" cy="1032265"/>
          </a:xfrm>
          <a:prstGeom prst="rect">
            <a:avLst/>
          </a:prstGeom>
          <a:noFill/>
          <a:ln>
            <a:solidFill>
              <a:srgbClr val="003B79"/>
            </a:solidFill>
          </a:ln>
        </p:spPr>
        <p:txBody>
          <a:bodyPr lIns="180000" tIns="180000"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 smtClean="0">
                <a:solidFill>
                  <a:srgbClr val="002060"/>
                </a:solidFill>
              </a:rPr>
              <a:t>Exit Rejected Claim </a:t>
            </a:r>
            <a:endParaRPr lang="it-IT" sz="1400" dirty="0" smtClean="0"/>
          </a:p>
          <a:p>
            <a:pPr marL="0" indent="0">
              <a:buNone/>
            </a:pPr>
            <a:r>
              <a:rPr lang="it-IT" sz="1400" dirty="0" smtClean="0"/>
              <a:t> </a:t>
            </a:r>
            <a:r>
              <a:rPr lang="en-GB" sz="1400" dirty="0">
                <a:solidFill>
                  <a:srgbClr val="002060"/>
                </a:solidFill>
              </a:rPr>
              <a:t>New </a:t>
            </a:r>
            <a:r>
              <a:rPr lang="en-GB" sz="1400" dirty="0" smtClean="0">
                <a:solidFill>
                  <a:srgbClr val="002060"/>
                </a:solidFill>
              </a:rPr>
              <a:t>method introduced </a:t>
            </a:r>
            <a:r>
              <a:rPr lang="en-GB" sz="1400" dirty="0">
                <a:solidFill>
                  <a:srgbClr val="002060"/>
                </a:solidFill>
              </a:rPr>
              <a:t>in Release </a:t>
            </a:r>
            <a:r>
              <a:rPr lang="en-GB" sz="1400" dirty="0" smtClean="0">
                <a:solidFill>
                  <a:srgbClr val="002060"/>
                </a:solidFill>
              </a:rPr>
              <a:t>5</a:t>
            </a:r>
            <a:endParaRPr lang="it-IT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6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Bulk Transfer </a:t>
            </a:r>
            <a:r>
              <a:rPr lang="it-IT" dirty="0" err="1" smtClean="0"/>
              <a:t>process</a:t>
            </a:r>
            <a:endParaRPr lang="it-IT" dirty="0"/>
          </a:p>
        </p:txBody>
      </p:sp>
      <p:pic>
        <p:nvPicPr>
          <p:cNvPr id="4" name="Picture 2" descr="Claims Porta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969" y="46950"/>
            <a:ext cx="2819455" cy="227688"/>
          </a:xfrm>
          <a:prstGeom prst="rect">
            <a:avLst/>
          </a:prstGeom>
          <a:noFill/>
          <a:ln>
            <a:solidFill>
              <a:schemeClr val="accent5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5900-AB54-B548-BC7B-89E2AACD9446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57200" y="1014139"/>
            <a:ext cx="795355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BULK TRANSFER is a facility to transfer </a:t>
            </a:r>
            <a:r>
              <a:rPr lang="en-US" sz="1600" dirty="0">
                <a:solidFill>
                  <a:srgbClr val="FF0000"/>
                </a:solidFill>
              </a:rPr>
              <a:t>active</a:t>
            </a:r>
            <a:r>
              <a:rPr lang="en-US" sz="1600" dirty="0"/>
              <a:t> Claims on the Portal from one </a:t>
            </a:r>
            <a:r>
              <a:rPr lang="en-US" sz="1600" dirty="0" err="1"/>
              <a:t>organisation</a:t>
            </a:r>
            <a:r>
              <a:rPr lang="en-US" sz="1600" dirty="0"/>
              <a:t> to another </a:t>
            </a:r>
            <a:r>
              <a:rPr lang="en-US" sz="1600" dirty="0" err="1"/>
              <a:t>organisation</a:t>
            </a:r>
            <a:r>
              <a:rPr lang="en-US" sz="1600" dirty="0"/>
              <a:t> of the same type. It is not possible to transfer claims from a Claimant Representative to a Compensator or vice versa and active would exclude </a:t>
            </a:r>
            <a:r>
              <a:rPr lang="en-US" sz="1600" dirty="0" smtClean="0"/>
              <a:t>drafts and any </a:t>
            </a:r>
            <a:r>
              <a:rPr lang="en-US" sz="1600" dirty="0"/>
              <a:t>claim </a:t>
            </a:r>
            <a:r>
              <a:rPr lang="en-US" sz="1600" dirty="0" smtClean="0"/>
              <a:t>that </a:t>
            </a:r>
            <a:r>
              <a:rPr lang="en-US" sz="1600" dirty="0"/>
              <a:t>is in an end phase. </a:t>
            </a:r>
            <a:endParaRPr lang="en-US" sz="1600" dirty="0" smtClean="0"/>
          </a:p>
          <a:p>
            <a:r>
              <a:rPr lang="it-IT" sz="1400" dirty="0" smtClean="0"/>
              <a:t> 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Active claims will be transferred irrespective of the phase that they are in and which party CR or COMP has the claim to action</a:t>
            </a:r>
            <a:r>
              <a:rPr lang="en-GB" sz="1600" dirty="0" smtClean="0"/>
              <a:t>.  All </a:t>
            </a:r>
            <a:r>
              <a:rPr lang="en-GB" sz="1600" dirty="0"/>
              <a:t>portal timeouts on the claim will continue to advance within the destination organisation uninterrupted. </a:t>
            </a:r>
            <a:r>
              <a:rPr lang="en-GB" sz="1600" dirty="0" smtClean="0"/>
              <a:t>The </a:t>
            </a:r>
            <a:r>
              <a:rPr lang="en-GB" sz="1600" dirty="0"/>
              <a:t>original source will always remain as the creator of the claim</a:t>
            </a:r>
            <a:r>
              <a:rPr lang="en-GB" sz="1600" dirty="0" smtClean="0"/>
              <a:t>.</a:t>
            </a:r>
          </a:p>
          <a:p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PDF document already generated will not be changed and will keep the ORIGINAL data; this means that it will show the details of the old </a:t>
            </a:r>
            <a:r>
              <a:rPr lang="en-US" sz="1600" dirty="0" err="1"/>
              <a:t>organisation</a:t>
            </a:r>
            <a:r>
              <a:rPr lang="en-US" sz="1600" dirty="0"/>
              <a:t> in the already generated documents and the details of the new </a:t>
            </a:r>
            <a:r>
              <a:rPr lang="en-US" sz="1600" dirty="0" err="1"/>
              <a:t>organisation</a:t>
            </a:r>
            <a:r>
              <a:rPr lang="en-US" sz="1600" dirty="0"/>
              <a:t> will be shown in the “to be generated” </a:t>
            </a:r>
            <a:r>
              <a:rPr lang="en-US" sz="1600" dirty="0" smtClean="0"/>
              <a:t>documents. </a:t>
            </a:r>
            <a:r>
              <a:rPr lang="en-GB" sz="1600" dirty="0" smtClean="0"/>
              <a:t>All </a:t>
            </a:r>
            <a:r>
              <a:rPr lang="en-GB" sz="1600" dirty="0"/>
              <a:t>the data documents containing data used to address the claim to the right organisation will be updated with the new organisation details.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400" dirty="0"/>
          </a:p>
          <a:p>
            <a:pPr algn="just"/>
            <a:endParaRPr lang="en-US" sz="1400" strike="sngStrike" dirty="0"/>
          </a:p>
        </p:txBody>
      </p:sp>
    </p:spTree>
    <p:extLst>
      <p:ext uri="{BB962C8B-B14F-4D97-AF65-F5344CB8AC3E}">
        <p14:creationId xmlns:p14="http://schemas.microsoft.com/office/powerpoint/2010/main" val="227648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RTA\ELPL </a:t>
            </a:r>
            <a:r>
              <a:rPr lang="it-IT" dirty="0" err="1" smtClean="0"/>
              <a:t>Claims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Picture 2" descr="Claims Porta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969" y="46950"/>
            <a:ext cx="2819455" cy="227688"/>
          </a:xfrm>
          <a:prstGeom prst="rect">
            <a:avLst/>
          </a:prstGeom>
          <a:noFill/>
          <a:ln>
            <a:solidFill>
              <a:schemeClr val="accent5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5900-AB54-B548-BC7B-89E2AACD9446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543466" y="852946"/>
            <a:ext cx="7953554" cy="522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Bulk Transfer: </a:t>
            </a:r>
            <a:r>
              <a:rPr lang="it-IT" b="1" dirty="0" err="1" smtClean="0">
                <a:solidFill>
                  <a:schemeClr val="tx1"/>
                </a:solidFill>
              </a:rPr>
              <a:t>TransfersList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 err="1" smtClean="0">
                <a:solidFill>
                  <a:schemeClr val="tx1"/>
                </a:solidFill>
              </a:rPr>
              <a:t>node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43466" y="1460249"/>
            <a:ext cx="7953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The </a:t>
            </a:r>
            <a:r>
              <a:rPr lang="en-US" sz="1400" b="1" dirty="0"/>
              <a:t>Bulk Transfer </a:t>
            </a:r>
            <a:r>
              <a:rPr lang="en-US" sz="1400" dirty="0"/>
              <a:t>functionality allows an </a:t>
            </a:r>
            <a:r>
              <a:rPr lang="en-US" sz="1400" dirty="0" err="1"/>
              <a:t>organisation</a:t>
            </a:r>
            <a:r>
              <a:rPr lang="en-US" sz="1400" dirty="0"/>
              <a:t> to transfer claims to another </a:t>
            </a:r>
            <a:r>
              <a:rPr lang="en-US" sz="1400" dirty="0" err="1"/>
              <a:t>organisation</a:t>
            </a:r>
            <a:r>
              <a:rPr lang="en-US" sz="1400" dirty="0"/>
              <a:t> of the same type (from CR to CR, from COMP to COMP</a:t>
            </a:r>
            <a:r>
              <a:rPr lang="en-US" sz="1400" dirty="0" smtClean="0"/>
              <a:t>).</a:t>
            </a:r>
            <a:endParaRPr lang="en-US" sz="1400" dirty="0"/>
          </a:p>
        </p:txBody>
      </p:sp>
      <p:sp>
        <p:nvSpPr>
          <p:cNvPr id="9" name="Segnaposto contenuto 1"/>
          <p:cNvSpPr txBox="1">
            <a:spLocks/>
          </p:cNvSpPr>
          <p:nvPr/>
        </p:nvSpPr>
        <p:spPr>
          <a:xfrm>
            <a:off x="543466" y="2037506"/>
            <a:ext cx="7953554" cy="3111437"/>
          </a:xfrm>
          <a:prstGeom prst="rect">
            <a:avLst/>
          </a:prstGeom>
          <a:noFill/>
          <a:ln>
            <a:solidFill>
              <a:srgbClr val="003B79"/>
            </a:solidFill>
          </a:ln>
        </p:spPr>
        <p:txBody>
          <a:bodyPr lIns="180000" tIns="180000"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b="1" dirty="0" err="1"/>
              <a:t>GetClaim</a:t>
            </a:r>
            <a:r>
              <a:rPr lang="it-IT" sz="1400" b="1" dirty="0"/>
              <a:t> </a:t>
            </a:r>
            <a:endParaRPr lang="it-IT" sz="1400" b="1" dirty="0" smtClean="0"/>
          </a:p>
          <a:p>
            <a:pPr marL="0" indent="0">
              <a:buNone/>
            </a:pPr>
            <a:r>
              <a:rPr lang="it-IT" sz="1400" dirty="0" smtClean="0"/>
              <a:t>1) New </a:t>
            </a:r>
            <a:r>
              <a:rPr lang="it-IT" sz="1400" dirty="0" err="1" smtClean="0"/>
              <a:t>node</a:t>
            </a:r>
            <a:r>
              <a:rPr lang="it-IT" sz="1400" dirty="0" smtClean="0"/>
              <a:t> RETURNED</a:t>
            </a:r>
            <a:endParaRPr lang="it-IT" sz="1400" b="1" dirty="0" smtClean="0"/>
          </a:p>
          <a:p>
            <a:pPr marL="0" indent="0">
              <a:buNone/>
            </a:pPr>
            <a:r>
              <a:rPr lang="it-IT" sz="1400" dirty="0">
                <a:solidFill>
                  <a:schemeClr val="accent1"/>
                </a:solidFill>
              </a:rPr>
              <a:t>Data/Application</a:t>
            </a:r>
            <a:r>
              <a:rPr lang="en-US" sz="1400" dirty="0" smtClean="0"/>
              <a:t>Data/</a:t>
            </a:r>
            <a:r>
              <a:rPr lang="en-US" sz="1400" b="1" dirty="0" err="1" smtClean="0"/>
              <a:t>TransfersList</a:t>
            </a:r>
            <a:endParaRPr lang="en-US" sz="1400" b="1" dirty="0" smtClean="0"/>
          </a:p>
          <a:p>
            <a:pPr marL="0" indent="0">
              <a:buNone/>
            </a:pPr>
            <a:endParaRPr lang="en-US" sz="1400" b="1" dirty="0"/>
          </a:p>
          <a:p>
            <a:pPr marL="400050" lvl="1" indent="0">
              <a:buNone/>
            </a:pPr>
            <a:r>
              <a:rPr lang="it-IT" sz="1400" dirty="0" smtClean="0"/>
              <a:t>1.a) </a:t>
            </a:r>
            <a:r>
              <a:rPr lang="it-IT" sz="1400" dirty="0"/>
              <a:t>New </a:t>
            </a:r>
            <a:r>
              <a:rPr lang="it-IT" sz="1400" dirty="0" err="1" smtClean="0"/>
              <a:t>attribute</a:t>
            </a:r>
            <a:r>
              <a:rPr lang="it-IT" sz="1400" dirty="0" smtClean="0"/>
              <a:t> </a:t>
            </a:r>
            <a:r>
              <a:rPr lang="it-IT" sz="1400" dirty="0"/>
              <a:t>RETURNED</a:t>
            </a:r>
            <a:endParaRPr lang="it-IT" sz="1400" b="1" dirty="0"/>
          </a:p>
          <a:p>
            <a:pPr marL="400050" lvl="1" indent="0">
              <a:buNone/>
            </a:pPr>
            <a:r>
              <a:rPr lang="it-IT" sz="1400" dirty="0" smtClean="0">
                <a:solidFill>
                  <a:schemeClr val="accent1"/>
                </a:solidFill>
              </a:rPr>
              <a:t>Data/</a:t>
            </a:r>
            <a:r>
              <a:rPr lang="it-IT" sz="1400" dirty="0">
                <a:solidFill>
                  <a:schemeClr val="accent1"/>
                </a:solidFill>
              </a:rPr>
              <a:t>Application</a:t>
            </a:r>
            <a:r>
              <a:rPr lang="en-US" sz="1400" dirty="0" smtClean="0"/>
              <a:t>Data/</a:t>
            </a:r>
            <a:r>
              <a:rPr lang="en-US" sz="1400" dirty="0" err="1" smtClean="0"/>
              <a:t>TransfersList</a:t>
            </a:r>
            <a:r>
              <a:rPr lang="en-US" sz="1400" dirty="0" smtClean="0"/>
              <a:t>/</a:t>
            </a:r>
            <a:r>
              <a:rPr lang="en-US" sz="1400" b="1" dirty="0" smtClean="0"/>
              <a:t>@</a:t>
            </a:r>
            <a:r>
              <a:rPr lang="it-IT" sz="1400" b="1" dirty="0" err="1" smtClean="0"/>
              <a:t>Transferred</a:t>
            </a:r>
            <a:endParaRPr lang="it-IT" sz="1400" b="1" dirty="0" smtClean="0"/>
          </a:p>
          <a:p>
            <a:pPr marL="400050" lvl="1" indent="0">
              <a:buNone/>
            </a:pPr>
            <a:endParaRPr lang="it-IT" sz="1400" b="1" dirty="0" smtClean="0">
              <a:solidFill>
                <a:schemeClr val="accent1"/>
              </a:solidFill>
            </a:endParaRPr>
          </a:p>
          <a:p>
            <a:pPr marL="400050" lvl="1" indent="0">
              <a:buNone/>
            </a:pPr>
            <a:r>
              <a:rPr lang="en-US" sz="1400" dirty="0" smtClean="0"/>
              <a:t>1.b) </a:t>
            </a:r>
            <a:r>
              <a:rPr lang="it-IT" sz="1400" dirty="0"/>
              <a:t>New </a:t>
            </a:r>
            <a:r>
              <a:rPr lang="it-IT" sz="1400" dirty="0" err="1" smtClean="0"/>
              <a:t>node</a:t>
            </a:r>
            <a:r>
              <a:rPr lang="it-IT" sz="1400" dirty="0" smtClean="0"/>
              <a:t> RETURNED</a:t>
            </a:r>
            <a:endParaRPr lang="it-IT" sz="1400" b="1" dirty="0"/>
          </a:p>
          <a:p>
            <a:pPr marL="400050" lvl="1" indent="0">
              <a:buNone/>
            </a:pPr>
            <a:r>
              <a:rPr lang="it-IT" sz="1400" dirty="0">
                <a:solidFill>
                  <a:schemeClr val="accent1"/>
                </a:solidFill>
              </a:rPr>
              <a:t>Data/Application</a:t>
            </a:r>
            <a:r>
              <a:rPr lang="en-US" sz="1400" dirty="0" smtClean="0"/>
              <a:t>Data/</a:t>
            </a:r>
            <a:r>
              <a:rPr lang="en-US" sz="1400" dirty="0" err="1" smtClean="0"/>
              <a:t>TransfersList</a:t>
            </a:r>
            <a:r>
              <a:rPr lang="en-US" sz="1400" dirty="0" smtClean="0"/>
              <a:t>/</a:t>
            </a:r>
            <a:r>
              <a:rPr lang="it-IT" sz="1400" b="1" dirty="0" smtClean="0"/>
              <a:t>Transfer</a:t>
            </a:r>
          </a:p>
          <a:p>
            <a:pPr marL="400050" lvl="1" indent="0">
              <a:buNone/>
            </a:pPr>
            <a:endParaRPr lang="it-IT" sz="1400" b="1" dirty="0"/>
          </a:p>
          <a:p>
            <a:pPr marL="400050" lvl="1" indent="0">
              <a:buNone/>
            </a:pPr>
            <a:r>
              <a:rPr lang="it-IT" sz="1400" dirty="0" smtClean="0"/>
              <a:t>[Note </a:t>
            </a:r>
            <a:r>
              <a:rPr lang="it-IT" sz="1400" dirty="0" smtClean="0">
                <a:sym typeface="Wingdings" panose="05000000000000000000" pitchFamily="2" charset="2"/>
              </a:rPr>
              <a:t> </a:t>
            </a:r>
            <a:r>
              <a:rPr lang="it-IT" sz="1400" dirty="0" err="1" smtClean="0"/>
              <a:t>There</a:t>
            </a:r>
            <a:r>
              <a:rPr lang="it-IT" sz="1400" dirty="0" smtClean="0"/>
              <a:t> </a:t>
            </a:r>
            <a:r>
              <a:rPr lang="it-IT" sz="1400" dirty="0" err="1" smtClean="0"/>
              <a:t>is</a:t>
            </a:r>
            <a:r>
              <a:rPr lang="it-IT" sz="1400" dirty="0" smtClean="0"/>
              <a:t> a </a:t>
            </a:r>
            <a:r>
              <a:rPr lang="en-GB" sz="1400" dirty="0" smtClean="0"/>
              <a:t>node </a:t>
            </a:r>
            <a:r>
              <a:rPr lang="en-GB" sz="1400" b="1" dirty="0"/>
              <a:t>Transfer</a:t>
            </a:r>
            <a:r>
              <a:rPr lang="en-GB" sz="1400" dirty="0"/>
              <a:t> per each </a:t>
            </a:r>
            <a:r>
              <a:rPr lang="en-GB" sz="1400" dirty="0" smtClean="0"/>
              <a:t>transfer occurred for that claim]</a:t>
            </a:r>
            <a:endParaRPr lang="it-IT" sz="1400" b="1" dirty="0">
              <a:solidFill>
                <a:schemeClr val="accent1"/>
              </a:solidFill>
            </a:endParaRPr>
          </a:p>
        </p:txBody>
      </p:sp>
      <p:sp>
        <p:nvSpPr>
          <p:cNvPr id="10" name="Segnaposto contenuto 1"/>
          <p:cNvSpPr txBox="1">
            <a:spLocks/>
          </p:cNvSpPr>
          <p:nvPr/>
        </p:nvSpPr>
        <p:spPr>
          <a:xfrm>
            <a:off x="543466" y="5226933"/>
            <a:ext cx="7953554" cy="779012"/>
          </a:xfrm>
          <a:prstGeom prst="rect">
            <a:avLst/>
          </a:prstGeom>
          <a:noFill/>
          <a:ln>
            <a:solidFill>
              <a:srgbClr val="003B79"/>
            </a:solidFill>
          </a:ln>
        </p:spPr>
        <p:txBody>
          <a:bodyPr lIns="180000" tIns="180000"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it-IT" sz="1400" dirty="0" err="1" smtClean="0"/>
              <a:t>This</a:t>
            </a:r>
            <a:r>
              <a:rPr lang="it-IT" sz="1400" dirty="0" smtClean="0"/>
              <a:t> </a:t>
            </a:r>
            <a:r>
              <a:rPr lang="it-IT" sz="1400" dirty="0" err="1" smtClean="0"/>
              <a:t>change</a:t>
            </a:r>
            <a:r>
              <a:rPr lang="it-IT" sz="1400" dirty="0" smtClean="0"/>
              <a:t> </a:t>
            </a:r>
            <a:r>
              <a:rPr lang="it-IT" sz="1400" dirty="0" err="1" smtClean="0"/>
              <a:t>will</a:t>
            </a:r>
            <a:r>
              <a:rPr lang="it-IT" sz="1400" dirty="0" smtClean="0"/>
              <a:t> </a:t>
            </a:r>
            <a:r>
              <a:rPr lang="it-IT" sz="1400" dirty="0" err="1" smtClean="0"/>
              <a:t>apply</a:t>
            </a:r>
            <a:r>
              <a:rPr lang="it-IT" sz="1400" dirty="0" smtClean="0"/>
              <a:t> to </a:t>
            </a:r>
            <a:r>
              <a:rPr lang="it-IT" sz="1400" dirty="0" err="1" smtClean="0"/>
              <a:t>all</a:t>
            </a:r>
            <a:r>
              <a:rPr lang="it-IT" sz="1400" dirty="0" smtClean="0"/>
              <a:t> the </a:t>
            </a:r>
            <a:r>
              <a:rPr lang="it-IT" sz="1400" dirty="0" err="1" smtClean="0"/>
              <a:t>claims</a:t>
            </a:r>
            <a:r>
              <a:rPr lang="it-IT" sz="1400" dirty="0" smtClean="0"/>
              <a:t> in the Portal </a:t>
            </a:r>
            <a:r>
              <a:rPr lang="it-IT" sz="1400" dirty="0" err="1" smtClean="0"/>
              <a:t>irrespective</a:t>
            </a:r>
            <a:r>
              <a:rPr lang="it-IT" sz="1400" dirty="0" smtClean="0"/>
              <a:t> of the </a:t>
            </a:r>
            <a:r>
              <a:rPr lang="it-IT" sz="1400" dirty="0" err="1" smtClean="0"/>
              <a:t>process</a:t>
            </a:r>
            <a:r>
              <a:rPr lang="it-IT" sz="1400" dirty="0" smtClean="0"/>
              <a:t> </a:t>
            </a:r>
            <a:r>
              <a:rPr lang="it-IT" sz="1400" dirty="0" err="1" smtClean="0"/>
              <a:t>version</a:t>
            </a:r>
            <a:r>
              <a:rPr lang="it-IT" sz="1400" dirty="0" smtClean="0"/>
              <a:t> </a:t>
            </a:r>
            <a:r>
              <a:rPr lang="it-IT" sz="1400" dirty="0" err="1" smtClean="0"/>
              <a:t>they</a:t>
            </a:r>
            <a:r>
              <a:rPr lang="it-IT" sz="1400" dirty="0" smtClean="0"/>
              <a:t> </a:t>
            </a:r>
            <a:r>
              <a:rPr lang="it-IT" sz="1400" dirty="0" err="1" smtClean="0"/>
              <a:t>have</a:t>
            </a:r>
            <a:r>
              <a:rPr lang="it-IT" sz="1400" dirty="0" smtClean="0"/>
              <a:t> </a:t>
            </a:r>
            <a:r>
              <a:rPr lang="it-IT" sz="1400" dirty="0" err="1" smtClean="0"/>
              <a:t>been</a:t>
            </a:r>
            <a:r>
              <a:rPr lang="it-IT" sz="1400" dirty="0" smtClean="0"/>
              <a:t> </a:t>
            </a:r>
            <a:r>
              <a:rPr lang="it-IT" sz="1400" dirty="0" err="1" smtClean="0"/>
              <a:t>created</a:t>
            </a:r>
            <a:endParaRPr lang="it-IT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48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RTA\ELPL </a:t>
            </a:r>
            <a:r>
              <a:rPr lang="it-IT" dirty="0" err="1" smtClean="0"/>
              <a:t>Claims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Picture 2" descr="Claims Porta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969" y="46950"/>
            <a:ext cx="2819455" cy="227688"/>
          </a:xfrm>
          <a:prstGeom prst="rect">
            <a:avLst/>
          </a:prstGeom>
          <a:noFill/>
          <a:ln>
            <a:solidFill>
              <a:schemeClr val="accent5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5900-AB54-B548-BC7B-89E2AACD9446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543466" y="852946"/>
            <a:ext cx="7953554" cy="522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Bulk Transfer: </a:t>
            </a:r>
            <a:r>
              <a:rPr lang="it-IT" b="1" dirty="0" smtClean="0">
                <a:solidFill>
                  <a:schemeClr val="tx1"/>
                </a:solidFill>
              </a:rPr>
              <a:t>Transfer </a:t>
            </a:r>
            <a:r>
              <a:rPr lang="it-IT" b="1" dirty="0" err="1" smtClean="0">
                <a:solidFill>
                  <a:schemeClr val="tx1"/>
                </a:solidFill>
              </a:rPr>
              <a:t>node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0" name="Segnaposto contenuto 1"/>
          <p:cNvSpPr txBox="1">
            <a:spLocks/>
          </p:cNvSpPr>
          <p:nvPr/>
        </p:nvSpPr>
        <p:spPr>
          <a:xfrm>
            <a:off x="543466" y="1785255"/>
            <a:ext cx="7953554" cy="3211287"/>
          </a:xfrm>
          <a:prstGeom prst="rect">
            <a:avLst/>
          </a:prstGeom>
          <a:noFill/>
          <a:ln>
            <a:solidFill>
              <a:srgbClr val="003B79"/>
            </a:solidFill>
          </a:ln>
        </p:spPr>
        <p:txBody>
          <a:bodyPr lIns="180000" tIns="180000"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dirty="0" smtClean="0"/>
              <a:t>T</a:t>
            </a:r>
            <a:r>
              <a:rPr lang="en-GB" sz="1400" dirty="0" smtClean="0"/>
              <a:t>he node </a:t>
            </a:r>
            <a:r>
              <a:rPr lang="en-GB" sz="1400" b="1" dirty="0" smtClean="0"/>
              <a:t>Transfer</a:t>
            </a:r>
            <a:r>
              <a:rPr lang="en-GB" sz="1400" dirty="0" smtClean="0"/>
              <a:t> has two attributes: </a:t>
            </a:r>
          </a:p>
          <a:p>
            <a:r>
              <a:rPr lang="en-GB" sz="1400" dirty="0" smtClean="0"/>
              <a:t>New </a:t>
            </a:r>
            <a:r>
              <a:rPr lang="en-GB" sz="1400" dirty="0"/>
              <a:t>OPTIONAL Field </a:t>
            </a:r>
            <a:r>
              <a:rPr lang="en-GB" sz="1400" b="1" dirty="0" err="1" smtClean="0"/>
              <a:t>TransferNumber</a:t>
            </a:r>
            <a:endParaRPr lang="en-GB" sz="1400" b="1" dirty="0" smtClean="0"/>
          </a:p>
          <a:p>
            <a:pPr marL="0" indent="0">
              <a:buNone/>
            </a:pPr>
            <a:r>
              <a:rPr lang="en-GB" sz="1400" dirty="0" smtClean="0"/>
              <a:t>	</a:t>
            </a:r>
            <a:r>
              <a:rPr lang="it-IT" sz="1400" dirty="0" smtClean="0">
                <a:solidFill>
                  <a:schemeClr val="accent1"/>
                </a:solidFill>
              </a:rPr>
              <a:t>Data/Application</a:t>
            </a:r>
            <a:r>
              <a:rPr lang="en-US" sz="1400" dirty="0" smtClean="0"/>
              <a:t>Data/</a:t>
            </a:r>
            <a:r>
              <a:rPr lang="en-US" sz="1400" dirty="0" err="1" smtClean="0"/>
              <a:t>TransfersList</a:t>
            </a:r>
            <a:r>
              <a:rPr lang="en-US" sz="1400" dirty="0" smtClean="0"/>
              <a:t>/</a:t>
            </a:r>
            <a:r>
              <a:rPr lang="it-IT" sz="1400" dirty="0" smtClean="0">
                <a:solidFill>
                  <a:srgbClr val="002060"/>
                </a:solidFill>
              </a:rPr>
              <a:t>Transfer</a:t>
            </a:r>
            <a:r>
              <a:rPr lang="it-IT" sz="1400" dirty="0">
                <a:solidFill>
                  <a:srgbClr val="002060"/>
                </a:solidFill>
              </a:rPr>
              <a:t>/</a:t>
            </a:r>
            <a:r>
              <a:rPr lang="it-IT" sz="1400" b="1" dirty="0">
                <a:solidFill>
                  <a:srgbClr val="002060"/>
                </a:solidFill>
              </a:rPr>
              <a:t>@</a:t>
            </a:r>
            <a:r>
              <a:rPr lang="it-IT" sz="1400" b="1" dirty="0" err="1" smtClean="0">
                <a:solidFill>
                  <a:srgbClr val="002060"/>
                </a:solidFill>
              </a:rPr>
              <a:t>TransferID</a:t>
            </a:r>
            <a:endParaRPr lang="it-IT" sz="1400" b="1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it-IT" sz="1400" b="1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it-IT" sz="1400" dirty="0"/>
              <a:t>[Note </a:t>
            </a:r>
            <a:r>
              <a:rPr lang="it-IT" sz="1400" dirty="0">
                <a:sym typeface="Wingdings" panose="05000000000000000000" pitchFamily="2" charset="2"/>
              </a:rPr>
              <a:t> </a:t>
            </a:r>
            <a:r>
              <a:rPr lang="en-GB" sz="1400" dirty="0" smtClean="0"/>
              <a:t>It</a:t>
            </a:r>
            <a:r>
              <a:rPr lang="en-GB" sz="1400" b="1" dirty="0" smtClean="0"/>
              <a:t> </a:t>
            </a:r>
            <a:r>
              <a:rPr lang="it-IT" sz="1400" dirty="0" err="1">
                <a:solidFill>
                  <a:srgbClr val="002060"/>
                </a:solidFill>
              </a:rPr>
              <a:t>indicates</a:t>
            </a:r>
            <a:r>
              <a:rPr lang="it-IT" sz="1400" dirty="0">
                <a:solidFill>
                  <a:srgbClr val="002060"/>
                </a:solidFill>
              </a:rPr>
              <a:t> the </a:t>
            </a:r>
            <a:r>
              <a:rPr lang="it-IT" sz="1400" dirty="0" err="1">
                <a:solidFill>
                  <a:srgbClr val="002060"/>
                </a:solidFill>
              </a:rPr>
              <a:t>sequential</a:t>
            </a:r>
            <a:r>
              <a:rPr lang="it-IT" sz="1400" dirty="0">
                <a:solidFill>
                  <a:srgbClr val="002060"/>
                </a:solidFill>
              </a:rPr>
              <a:t> </a:t>
            </a:r>
            <a:r>
              <a:rPr lang="it-IT" sz="1400" dirty="0" err="1">
                <a:solidFill>
                  <a:srgbClr val="002060"/>
                </a:solidFill>
              </a:rPr>
              <a:t>number</a:t>
            </a:r>
            <a:r>
              <a:rPr lang="it-IT" sz="1400" dirty="0">
                <a:solidFill>
                  <a:srgbClr val="002060"/>
                </a:solidFill>
              </a:rPr>
              <a:t> of the </a:t>
            </a:r>
            <a:r>
              <a:rPr lang="it-IT" sz="1400" dirty="0" smtClean="0">
                <a:solidFill>
                  <a:srgbClr val="002060"/>
                </a:solidFill>
              </a:rPr>
              <a:t>transfer]</a:t>
            </a:r>
            <a:endParaRPr lang="it-IT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it-IT" sz="1400" b="1" dirty="0">
              <a:solidFill>
                <a:srgbClr val="002060"/>
              </a:solidFill>
            </a:endParaRPr>
          </a:p>
          <a:p>
            <a:r>
              <a:rPr lang="en-GB" sz="1400" dirty="0"/>
              <a:t>New OPTIONAL Field </a:t>
            </a:r>
            <a:r>
              <a:rPr lang="en-GB" sz="1400" b="1" dirty="0" err="1" smtClean="0"/>
              <a:t>TransferDescription</a:t>
            </a:r>
            <a:endParaRPr lang="en-GB" sz="1400" b="1" dirty="0"/>
          </a:p>
          <a:p>
            <a:pPr marL="0" indent="0">
              <a:buNone/>
            </a:pPr>
            <a:r>
              <a:rPr lang="it-IT" sz="1400" dirty="0" smtClean="0">
                <a:solidFill>
                  <a:schemeClr val="accent1"/>
                </a:solidFill>
              </a:rPr>
              <a:t>	Data/Application</a:t>
            </a:r>
            <a:r>
              <a:rPr lang="en-US" sz="1400" dirty="0" smtClean="0"/>
              <a:t>Data/</a:t>
            </a:r>
            <a:r>
              <a:rPr lang="en-US" sz="1400" dirty="0" err="1" smtClean="0"/>
              <a:t>TransferList</a:t>
            </a:r>
            <a:r>
              <a:rPr lang="en-US" sz="1400" dirty="0" smtClean="0"/>
              <a:t>/T</a:t>
            </a:r>
            <a:r>
              <a:rPr lang="it-IT" sz="1400" dirty="0" err="1" smtClean="0">
                <a:solidFill>
                  <a:srgbClr val="002060"/>
                </a:solidFill>
              </a:rPr>
              <a:t>ransfer</a:t>
            </a:r>
            <a:r>
              <a:rPr lang="it-IT" sz="1400" dirty="0" smtClean="0">
                <a:solidFill>
                  <a:srgbClr val="002060"/>
                </a:solidFill>
              </a:rPr>
              <a:t>/</a:t>
            </a:r>
            <a:r>
              <a:rPr lang="it-IT" sz="1400" b="1" dirty="0" smtClean="0">
                <a:solidFill>
                  <a:srgbClr val="002060"/>
                </a:solidFill>
              </a:rPr>
              <a:t>@</a:t>
            </a:r>
            <a:r>
              <a:rPr lang="it-IT" sz="1400" b="1" dirty="0" err="1" smtClean="0">
                <a:solidFill>
                  <a:srgbClr val="002060"/>
                </a:solidFill>
              </a:rPr>
              <a:t>TransferDesc</a:t>
            </a:r>
            <a:endParaRPr lang="it-IT" sz="1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sz="1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400" dirty="0"/>
              <a:t>	</a:t>
            </a:r>
            <a:r>
              <a:rPr lang="it-IT" sz="1400" dirty="0" smtClean="0"/>
              <a:t>[</a:t>
            </a:r>
            <a:r>
              <a:rPr lang="it-IT" sz="1400" dirty="0"/>
              <a:t>Note </a:t>
            </a:r>
            <a:r>
              <a:rPr lang="it-IT" sz="1400" dirty="0">
                <a:sym typeface="Wingdings" panose="05000000000000000000" pitchFamily="2" charset="2"/>
              </a:rPr>
              <a:t> </a:t>
            </a:r>
            <a:r>
              <a:rPr lang="en-GB" sz="1400" dirty="0" smtClean="0"/>
              <a:t>It</a:t>
            </a:r>
            <a:r>
              <a:rPr lang="en-GB" sz="1400" b="1" dirty="0" smtClean="0"/>
              <a:t> </a:t>
            </a:r>
            <a:r>
              <a:rPr lang="en-US" sz="1400" dirty="0" smtClean="0"/>
              <a:t>indicates </a:t>
            </a:r>
            <a:r>
              <a:rPr lang="en-US" sz="1400" dirty="0"/>
              <a:t>which organisations have been involved in the </a:t>
            </a:r>
            <a:r>
              <a:rPr lang="en-US" sz="1400" dirty="0" smtClean="0"/>
              <a:t>transfer </a:t>
            </a:r>
            <a:r>
              <a:rPr lang="en-US" sz="1400" dirty="0"/>
              <a:t>	and </a:t>
            </a:r>
            <a:r>
              <a:rPr lang="en-US" sz="1400" dirty="0" smtClean="0"/>
              <a:t>    </a:t>
            </a:r>
          </a:p>
          <a:p>
            <a:pPr marL="0" indent="0">
              <a:buNone/>
            </a:pPr>
            <a:r>
              <a:rPr lang="en-US" sz="1400" dirty="0" smtClean="0"/>
              <a:t>when </a:t>
            </a:r>
            <a:r>
              <a:rPr lang="en-US" sz="1400" dirty="0"/>
              <a:t>the transfer </a:t>
            </a:r>
            <a:r>
              <a:rPr lang="en-US" sz="1400" dirty="0" smtClean="0"/>
              <a:t>had </a:t>
            </a:r>
            <a:r>
              <a:rPr lang="en-US" sz="1400" dirty="0"/>
              <a:t>been </a:t>
            </a:r>
            <a:r>
              <a:rPr lang="en-US" sz="1400" dirty="0" smtClean="0"/>
              <a:t>performed]</a:t>
            </a:r>
            <a:endParaRPr lang="it-IT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7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RTA\ELPL </a:t>
            </a:r>
            <a:r>
              <a:rPr lang="it-IT" dirty="0" err="1" smtClean="0"/>
              <a:t>Claims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Picture 2" descr="Claims Porta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969" y="46950"/>
            <a:ext cx="2819455" cy="227688"/>
          </a:xfrm>
          <a:prstGeom prst="rect">
            <a:avLst/>
          </a:prstGeom>
          <a:noFill/>
          <a:ln>
            <a:solidFill>
              <a:schemeClr val="accent5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5900-AB54-B548-BC7B-89E2AACD9446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543466" y="852946"/>
            <a:ext cx="7953554" cy="522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solidFill>
                  <a:schemeClr val="tx1"/>
                </a:solidFill>
              </a:rPr>
              <a:t>Notifications</a:t>
            </a:r>
            <a:r>
              <a:rPr lang="it-IT" b="1" dirty="0" smtClean="0">
                <a:solidFill>
                  <a:schemeClr val="tx1"/>
                </a:solidFill>
              </a:rPr>
              <a:t> for Claims </a:t>
            </a:r>
            <a:r>
              <a:rPr lang="it-IT" b="1" dirty="0" err="1" smtClean="0">
                <a:solidFill>
                  <a:schemeClr val="tx1"/>
                </a:solidFill>
              </a:rPr>
              <a:t>transferred</a:t>
            </a:r>
            <a:r>
              <a:rPr lang="it-IT" b="1" dirty="0" smtClean="0">
                <a:solidFill>
                  <a:schemeClr val="tx1"/>
                </a:solidFill>
              </a:rPr>
              <a:t> (I)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3" name="Segnaposto contenuto 1"/>
          <p:cNvSpPr txBox="1">
            <a:spLocks/>
          </p:cNvSpPr>
          <p:nvPr/>
        </p:nvSpPr>
        <p:spPr>
          <a:xfrm>
            <a:off x="557453" y="1546660"/>
            <a:ext cx="7939567" cy="1621083"/>
          </a:xfrm>
          <a:prstGeom prst="rect">
            <a:avLst/>
          </a:prstGeom>
          <a:solidFill>
            <a:schemeClr val="bg1"/>
          </a:solidFill>
          <a:ln>
            <a:solidFill>
              <a:srgbClr val="003B79"/>
            </a:solidFill>
          </a:ln>
        </p:spPr>
        <p:txBody>
          <a:bodyPr lIns="180000" tIns="180000"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When </a:t>
            </a:r>
            <a:r>
              <a:rPr lang="en-US" sz="1400" dirty="0"/>
              <a:t>a claim is transferred from CR1 to CR2 (or </a:t>
            </a:r>
            <a:r>
              <a:rPr lang="en-US" sz="1400" dirty="0" smtClean="0"/>
              <a:t>from COMP1 </a:t>
            </a:r>
            <a:r>
              <a:rPr lang="en-US" sz="1400" dirty="0"/>
              <a:t>to </a:t>
            </a:r>
            <a:r>
              <a:rPr lang="en-US" sz="1400" dirty="0" smtClean="0"/>
              <a:t>COMP2), </a:t>
            </a:r>
            <a:r>
              <a:rPr lang="en-US" sz="1400" dirty="0"/>
              <a:t>the </a:t>
            </a:r>
            <a:r>
              <a:rPr lang="en-US" sz="1400" dirty="0" smtClean="0"/>
              <a:t>third party </a:t>
            </a:r>
            <a:r>
              <a:rPr lang="en-US" sz="1400" dirty="0" err="1"/>
              <a:t>organisation</a:t>
            </a:r>
            <a:r>
              <a:rPr lang="en-US" sz="1400" dirty="0"/>
              <a:t> </a:t>
            </a:r>
            <a:r>
              <a:rPr lang="en-US" sz="1400" dirty="0" smtClean="0"/>
              <a:t>COMP (or CR) </a:t>
            </a:r>
            <a:r>
              <a:rPr lang="en-US" sz="1400" dirty="0"/>
              <a:t>is indirectly involved in the transfer and must be advised that </a:t>
            </a:r>
            <a:r>
              <a:rPr lang="en-US" sz="1400" dirty="0" smtClean="0"/>
              <a:t>the other </a:t>
            </a:r>
            <a:r>
              <a:rPr lang="en-US" sz="1400" dirty="0"/>
              <a:t>party </a:t>
            </a:r>
            <a:r>
              <a:rPr lang="en-US" sz="1400" dirty="0" smtClean="0"/>
              <a:t>has changed.</a:t>
            </a:r>
          </a:p>
          <a:p>
            <a:endParaRPr lang="en-US" sz="1400" dirty="0"/>
          </a:p>
          <a:p>
            <a:r>
              <a:rPr lang="en-GB" sz="1400" dirty="0" smtClean="0"/>
              <a:t>In </a:t>
            </a:r>
            <a:r>
              <a:rPr lang="en-GB" sz="1400" dirty="0"/>
              <a:t>order to inform the third party organisations involved in a bulk transfer process, new notifications are generated and sent only to their </a:t>
            </a:r>
            <a:r>
              <a:rPr lang="en-GB" sz="1400" dirty="0" smtClean="0"/>
              <a:t>A2A users.</a:t>
            </a:r>
          </a:p>
        </p:txBody>
      </p:sp>
      <p:sp>
        <p:nvSpPr>
          <p:cNvPr id="9" name="Segnaposto contenuto 1"/>
          <p:cNvSpPr txBox="1">
            <a:spLocks/>
          </p:cNvSpPr>
          <p:nvPr/>
        </p:nvSpPr>
        <p:spPr>
          <a:xfrm>
            <a:off x="557453" y="3273551"/>
            <a:ext cx="7953554" cy="2431385"/>
          </a:xfrm>
          <a:prstGeom prst="rect">
            <a:avLst/>
          </a:prstGeom>
          <a:noFill/>
          <a:ln>
            <a:solidFill>
              <a:srgbClr val="003B79"/>
            </a:solidFill>
          </a:ln>
        </p:spPr>
        <p:txBody>
          <a:bodyPr lIns="180000" tIns="180000"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 err="1" smtClean="0">
                <a:solidFill>
                  <a:srgbClr val="002060"/>
                </a:solidFill>
              </a:rPr>
              <a:t>GetNotificationsList</a:t>
            </a:r>
            <a:endParaRPr lang="en-US" sz="1400" b="1" dirty="0" smtClean="0">
              <a:solidFill>
                <a:srgbClr val="002060"/>
              </a:solidFill>
            </a:endParaRPr>
          </a:p>
          <a:p>
            <a:r>
              <a:rPr lang="en-US" sz="1400" dirty="0" smtClean="0">
                <a:solidFill>
                  <a:srgbClr val="002060"/>
                </a:solidFill>
              </a:rPr>
              <a:t>NEW OPTIONAL INPUT field: </a:t>
            </a:r>
            <a:r>
              <a:rPr lang="en-US" sz="1400" b="1" dirty="0" smtClean="0">
                <a:solidFill>
                  <a:srgbClr val="002060"/>
                </a:solidFill>
              </a:rPr>
              <a:t>A2ANotifications</a:t>
            </a:r>
          </a:p>
          <a:p>
            <a:pPr marL="0" indent="0">
              <a:buNone/>
            </a:pPr>
            <a:endParaRPr lang="en-US" sz="1400" dirty="0">
              <a:solidFill>
                <a:srgbClr val="002060"/>
              </a:solidFill>
            </a:endParaRPr>
          </a:p>
          <a:p>
            <a:r>
              <a:rPr lang="en-US" sz="1400" dirty="0" smtClean="0">
                <a:solidFill>
                  <a:srgbClr val="002060"/>
                </a:solidFill>
              </a:rPr>
              <a:t>To receive the notifications sent to the A2A </a:t>
            </a:r>
            <a:r>
              <a:rPr lang="en-US" sz="1400" dirty="0">
                <a:solidFill>
                  <a:srgbClr val="002060"/>
                </a:solidFill>
              </a:rPr>
              <a:t>user the request must be sent </a:t>
            </a:r>
            <a:r>
              <a:rPr lang="en-US" sz="1400" dirty="0" smtClean="0">
                <a:solidFill>
                  <a:srgbClr val="002060"/>
                </a:solidFill>
              </a:rPr>
              <a:t>by filling in the field “</a:t>
            </a:r>
            <a:r>
              <a:rPr lang="en-US" sz="1400" dirty="0" err="1" smtClean="0">
                <a:solidFill>
                  <a:srgbClr val="002060"/>
                </a:solidFill>
              </a:rPr>
              <a:t>asUser</a:t>
            </a:r>
            <a:r>
              <a:rPr lang="en-US" sz="1400" dirty="0" smtClean="0">
                <a:solidFill>
                  <a:srgbClr val="002060"/>
                </a:solidFill>
              </a:rPr>
              <a:t>” with the “A2A username”</a:t>
            </a:r>
          </a:p>
          <a:p>
            <a:endParaRPr lang="en-US" sz="1400" dirty="0">
              <a:solidFill>
                <a:srgbClr val="002060"/>
              </a:solidFill>
            </a:endParaRPr>
          </a:p>
          <a:p>
            <a:r>
              <a:rPr lang="en-US" sz="1400" dirty="0" smtClean="0">
                <a:solidFill>
                  <a:srgbClr val="002060"/>
                </a:solidFill>
              </a:rPr>
              <a:t>As the bulk transfer process will only happen outside </a:t>
            </a:r>
            <a:r>
              <a:rPr lang="en-US" sz="1400" dirty="0" smtClean="0">
                <a:solidFill>
                  <a:srgbClr val="002060"/>
                </a:solidFill>
              </a:rPr>
              <a:t>business hours over night or during the weekend, t</a:t>
            </a:r>
            <a:r>
              <a:rPr lang="en-US" sz="1400" dirty="0" smtClean="0">
                <a:solidFill>
                  <a:srgbClr val="002060"/>
                </a:solidFill>
              </a:rPr>
              <a:t>his </a:t>
            </a:r>
            <a:r>
              <a:rPr lang="en-US" sz="1400" dirty="0">
                <a:solidFill>
                  <a:srgbClr val="002060"/>
                </a:solidFill>
              </a:rPr>
              <a:t>function must be called </a:t>
            </a:r>
            <a:r>
              <a:rPr lang="en-US" sz="1400" dirty="0" smtClean="0">
                <a:solidFill>
                  <a:srgbClr val="002060"/>
                </a:solidFill>
              </a:rPr>
              <a:t>once per day by </a:t>
            </a:r>
            <a:r>
              <a:rPr lang="en-US" sz="1400" dirty="0">
                <a:solidFill>
                  <a:srgbClr val="002060"/>
                </a:solidFill>
              </a:rPr>
              <a:t>the A2A client to keep their system up to </a:t>
            </a:r>
            <a:r>
              <a:rPr lang="en-US" sz="1400" dirty="0" smtClean="0">
                <a:solidFill>
                  <a:srgbClr val="002060"/>
                </a:solidFill>
              </a:rPr>
              <a:t>date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79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RTA\ELPL </a:t>
            </a:r>
            <a:r>
              <a:rPr lang="it-IT" dirty="0" err="1" smtClean="0"/>
              <a:t>Claims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Picture 2" descr="Claims Porta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969" y="46950"/>
            <a:ext cx="2819455" cy="227688"/>
          </a:xfrm>
          <a:prstGeom prst="rect">
            <a:avLst/>
          </a:prstGeom>
          <a:noFill/>
          <a:ln>
            <a:solidFill>
              <a:schemeClr val="accent5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5900-AB54-B548-BC7B-89E2AACD9446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543466" y="852946"/>
            <a:ext cx="7953554" cy="522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solidFill>
                  <a:schemeClr val="tx1"/>
                </a:solidFill>
              </a:rPr>
              <a:t>GetNotificationsList</a:t>
            </a:r>
            <a:r>
              <a:rPr lang="it-IT" b="1" dirty="0" smtClean="0">
                <a:solidFill>
                  <a:schemeClr val="tx1"/>
                </a:solidFill>
              </a:rPr>
              <a:t> for Claims </a:t>
            </a:r>
            <a:r>
              <a:rPr lang="it-IT" b="1" dirty="0" err="1" smtClean="0">
                <a:solidFill>
                  <a:schemeClr val="tx1"/>
                </a:solidFill>
              </a:rPr>
              <a:t>transferred</a:t>
            </a:r>
            <a:r>
              <a:rPr lang="it-IT" b="1" dirty="0" smtClean="0">
                <a:solidFill>
                  <a:schemeClr val="tx1"/>
                </a:solidFill>
              </a:rPr>
              <a:t> (II)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9" name="Segnaposto contenuto 1"/>
          <p:cNvSpPr txBox="1">
            <a:spLocks/>
          </p:cNvSpPr>
          <p:nvPr/>
        </p:nvSpPr>
        <p:spPr>
          <a:xfrm>
            <a:off x="557453" y="1629809"/>
            <a:ext cx="7953554" cy="2038678"/>
          </a:xfrm>
          <a:prstGeom prst="rect">
            <a:avLst/>
          </a:prstGeom>
          <a:noFill/>
          <a:ln>
            <a:solidFill>
              <a:srgbClr val="003B79"/>
            </a:solidFill>
          </a:ln>
        </p:spPr>
        <p:txBody>
          <a:bodyPr lIns="180000" tIns="180000"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 err="1" smtClean="0">
                <a:solidFill>
                  <a:srgbClr val="002060"/>
                </a:solidFill>
              </a:rPr>
              <a:t>GetNotificationsList</a:t>
            </a:r>
            <a:endParaRPr lang="en-US" sz="1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rgbClr val="002060"/>
                </a:solidFill>
              </a:rPr>
              <a:t>INPUT</a:t>
            </a:r>
            <a:r>
              <a:rPr lang="en-US" sz="1400" dirty="0">
                <a:solidFill>
                  <a:srgbClr val="002060"/>
                </a:solidFill>
              </a:rPr>
              <a:t>:</a:t>
            </a:r>
          </a:p>
          <a:p>
            <a:r>
              <a:rPr lang="en-US" sz="1400" dirty="0" err="1" smtClean="0">
                <a:solidFill>
                  <a:srgbClr val="002060"/>
                </a:solidFill>
              </a:rPr>
              <a:t>userAuth</a:t>
            </a:r>
            <a:endParaRPr lang="en-US" sz="1400" dirty="0" smtClean="0">
              <a:solidFill>
                <a:srgbClr val="00206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rgbClr val="002060"/>
                </a:solidFill>
              </a:rPr>
              <a:t>username </a:t>
            </a:r>
            <a:r>
              <a:rPr lang="en-US" sz="1400" dirty="0">
                <a:solidFill>
                  <a:srgbClr val="002060"/>
                </a:solidFill>
              </a:rPr>
              <a:t>– username for the </a:t>
            </a:r>
            <a:r>
              <a:rPr lang="en-US" sz="1400" dirty="0" smtClean="0">
                <a:solidFill>
                  <a:srgbClr val="002060"/>
                </a:solidFill>
              </a:rPr>
              <a:t>A2A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rgbClr val="002060"/>
                </a:solidFill>
              </a:rPr>
              <a:t>password </a:t>
            </a:r>
            <a:r>
              <a:rPr lang="en-US" sz="1400" dirty="0">
                <a:solidFill>
                  <a:srgbClr val="002060"/>
                </a:solidFill>
              </a:rPr>
              <a:t>– password for the </a:t>
            </a:r>
            <a:r>
              <a:rPr lang="en-US" sz="1400" dirty="0" smtClean="0">
                <a:solidFill>
                  <a:srgbClr val="002060"/>
                </a:solidFill>
              </a:rPr>
              <a:t>A2A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 err="1" smtClean="0">
                <a:solidFill>
                  <a:srgbClr val="002060"/>
                </a:solidFill>
              </a:rPr>
              <a:t>asUser</a:t>
            </a:r>
            <a:endParaRPr lang="en-US" sz="1400" dirty="0">
              <a:solidFill>
                <a:srgbClr val="002060"/>
              </a:solidFill>
            </a:endParaRPr>
          </a:p>
          <a:p>
            <a:r>
              <a:rPr lang="en-US" sz="1400" b="1" dirty="0" smtClean="0">
                <a:solidFill>
                  <a:srgbClr val="002060"/>
                </a:solidFill>
              </a:rPr>
              <a:t>A2ANotifications </a:t>
            </a:r>
            <a:r>
              <a:rPr lang="en-US" sz="1400" dirty="0">
                <a:solidFill>
                  <a:srgbClr val="002060"/>
                </a:solidFill>
              </a:rPr>
              <a:t>– </a:t>
            </a:r>
            <a:r>
              <a:rPr lang="en-GB" sz="1400" dirty="0" smtClean="0">
                <a:solidFill>
                  <a:srgbClr val="002060"/>
                </a:solidFill>
              </a:rPr>
              <a:t>(Optional Input </a:t>
            </a:r>
            <a:r>
              <a:rPr lang="en-GB" sz="1400" dirty="0">
                <a:solidFill>
                  <a:srgbClr val="002060"/>
                </a:solidFill>
              </a:rPr>
              <a:t>field introduced in Release </a:t>
            </a:r>
            <a:r>
              <a:rPr lang="en-GB" sz="1400" dirty="0" smtClean="0">
                <a:solidFill>
                  <a:srgbClr val="002060"/>
                </a:solidFill>
              </a:rPr>
              <a:t>5)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10" name="Segnaposto contenuto 1"/>
          <p:cNvSpPr txBox="1">
            <a:spLocks/>
          </p:cNvSpPr>
          <p:nvPr/>
        </p:nvSpPr>
        <p:spPr>
          <a:xfrm>
            <a:off x="543466" y="3839608"/>
            <a:ext cx="7953554" cy="1015421"/>
          </a:xfrm>
          <a:prstGeom prst="rect">
            <a:avLst/>
          </a:prstGeom>
          <a:noFill/>
          <a:ln>
            <a:solidFill>
              <a:srgbClr val="003B79"/>
            </a:solidFill>
          </a:ln>
        </p:spPr>
        <p:txBody>
          <a:bodyPr lIns="180000" tIns="180000"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>
                <a:solidFill>
                  <a:srgbClr val="002060"/>
                </a:solidFill>
              </a:rPr>
              <a:t>To receive the notifications sent to the A2A user:</a:t>
            </a:r>
          </a:p>
          <a:p>
            <a:pPr>
              <a:buFont typeface="Arial" charset="0"/>
              <a:buChar char="•"/>
            </a:pPr>
            <a:r>
              <a:rPr lang="en-US" sz="1400" dirty="0" smtClean="0">
                <a:solidFill>
                  <a:srgbClr val="002060"/>
                </a:solidFill>
              </a:rPr>
              <a:t>the </a:t>
            </a:r>
            <a:r>
              <a:rPr lang="en-US" sz="1400" dirty="0">
                <a:solidFill>
                  <a:srgbClr val="002060"/>
                </a:solidFill>
              </a:rPr>
              <a:t>request must be sent </a:t>
            </a:r>
            <a:r>
              <a:rPr lang="en-US" sz="1400" dirty="0" smtClean="0">
                <a:solidFill>
                  <a:srgbClr val="002060"/>
                </a:solidFill>
              </a:rPr>
              <a:t>by filling in the field “</a:t>
            </a:r>
            <a:r>
              <a:rPr lang="en-US" sz="1400" dirty="0" err="1" smtClean="0">
                <a:solidFill>
                  <a:srgbClr val="002060"/>
                </a:solidFill>
              </a:rPr>
              <a:t>asUser</a:t>
            </a:r>
            <a:r>
              <a:rPr lang="en-US" sz="1400" dirty="0" smtClean="0">
                <a:solidFill>
                  <a:srgbClr val="002060"/>
                </a:solidFill>
              </a:rPr>
              <a:t>” with the “A2A username”</a:t>
            </a:r>
          </a:p>
          <a:p>
            <a:pPr>
              <a:buFont typeface="Arial" charset="0"/>
              <a:buChar char="•"/>
            </a:pPr>
            <a:r>
              <a:rPr lang="en-US" sz="1400" dirty="0" smtClean="0">
                <a:solidFill>
                  <a:srgbClr val="002060"/>
                </a:solidFill>
              </a:rPr>
              <a:t>A2ANotifications must be present and set to TRUE</a:t>
            </a:r>
          </a:p>
        </p:txBody>
      </p:sp>
    </p:spTree>
    <p:extLst>
      <p:ext uri="{BB962C8B-B14F-4D97-AF65-F5344CB8AC3E}">
        <p14:creationId xmlns:p14="http://schemas.microsoft.com/office/powerpoint/2010/main" val="241579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RTA\ELPL </a:t>
            </a:r>
            <a:r>
              <a:rPr lang="it-IT" dirty="0" err="1" smtClean="0"/>
              <a:t>Claims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Picture 2" descr="Claims Porta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969" y="46950"/>
            <a:ext cx="2819455" cy="227688"/>
          </a:xfrm>
          <a:prstGeom prst="rect">
            <a:avLst/>
          </a:prstGeom>
          <a:noFill/>
          <a:ln>
            <a:solidFill>
              <a:schemeClr val="accent5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5900-AB54-B548-BC7B-89E2AACD9446}" type="slidenum">
              <a:rPr lang="it-IT" smtClean="0"/>
              <a:pPr/>
              <a:t>19</a:t>
            </a:fld>
            <a:endParaRPr lang="it-IT" dirty="0"/>
          </a:p>
        </p:txBody>
      </p:sp>
      <p:sp>
        <p:nvSpPr>
          <p:cNvPr id="8" name="Rettangolo arrotondato 7"/>
          <p:cNvSpPr/>
          <p:nvPr/>
        </p:nvSpPr>
        <p:spPr>
          <a:xfrm>
            <a:off x="543466" y="852946"/>
            <a:ext cx="7953554" cy="522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solidFill>
                  <a:schemeClr val="tx1"/>
                </a:solidFill>
              </a:rPr>
              <a:t>RemoveNotification</a:t>
            </a:r>
            <a:r>
              <a:rPr lang="it-IT" b="1" dirty="0" smtClean="0">
                <a:solidFill>
                  <a:schemeClr val="tx1"/>
                </a:solidFill>
              </a:rPr>
              <a:t> for Claims </a:t>
            </a:r>
            <a:r>
              <a:rPr lang="it-IT" b="1" dirty="0" err="1" smtClean="0">
                <a:solidFill>
                  <a:schemeClr val="tx1"/>
                </a:solidFill>
              </a:rPr>
              <a:t>transferred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0" name="Segnaposto contenuto 1"/>
          <p:cNvSpPr txBox="1">
            <a:spLocks/>
          </p:cNvSpPr>
          <p:nvPr/>
        </p:nvSpPr>
        <p:spPr>
          <a:xfrm>
            <a:off x="543466" y="1715449"/>
            <a:ext cx="7953554" cy="1942151"/>
          </a:xfrm>
          <a:prstGeom prst="rect">
            <a:avLst/>
          </a:prstGeom>
          <a:noFill/>
          <a:ln>
            <a:solidFill>
              <a:srgbClr val="003B79"/>
            </a:solidFill>
          </a:ln>
        </p:spPr>
        <p:txBody>
          <a:bodyPr lIns="180000" tIns="180000"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GB" sz="1400" b="1" dirty="0" err="1" smtClean="0">
                <a:solidFill>
                  <a:srgbClr val="002060"/>
                </a:solidFill>
              </a:rPr>
              <a:t>RemoveNotification</a:t>
            </a:r>
            <a:endParaRPr lang="en-GB" sz="1400" b="1" dirty="0">
              <a:solidFill>
                <a:srgbClr val="002060"/>
              </a:solidFill>
            </a:endParaRPr>
          </a:p>
          <a:p>
            <a:pPr lvl="1"/>
            <a:r>
              <a:rPr lang="en-GB" sz="1400" dirty="0" smtClean="0">
                <a:solidFill>
                  <a:srgbClr val="002060"/>
                </a:solidFill>
              </a:rPr>
              <a:t>username</a:t>
            </a:r>
          </a:p>
          <a:p>
            <a:pPr lvl="1"/>
            <a:r>
              <a:rPr lang="en-GB" sz="1400" dirty="0" smtClean="0">
                <a:solidFill>
                  <a:srgbClr val="002060"/>
                </a:solidFill>
              </a:rPr>
              <a:t>Password</a:t>
            </a:r>
          </a:p>
          <a:p>
            <a:pPr lvl="1"/>
            <a:r>
              <a:rPr lang="en-GB" sz="1400" dirty="0" err="1" smtClean="0">
                <a:solidFill>
                  <a:srgbClr val="002060"/>
                </a:solidFill>
              </a:rPr>
              <a:t>asUser</a:t>
            </a:r>
            <a:endParaRPr lang="en-GB" sz="1400" dirty="0" smtClean="0">
              <a:solidFill>
                <a:srgbClr val="002060"/>
              </a:solidFill>
            </a:endParaRPr>
          </a:p>
          <a:p>
            <a:r>
              <a:rPr lang="en-GB" sz="1400" dirty="0" err="1" smtClean="0">
                <a:solidFill>
                  <a:srgbClr val="002060"/>
                </a:solidFill>
              </a:rPr>
              <a:t>notificationID</a:t>
            </a:r>
            <a:r>
              <a:rPr lang="en-GB" sz="1400" dirty="0" smtClean="0">
                <a:solidFill>
                  <a:srgbClr val="002060"/>
                </a:solidFill>
              </a:rPr>
              <a:t> </a:t>
            </a:r>
            <a:r>
              <a:rPr lang="en-GB" sz="1400" dirty="0">
                <a:solidFill>
                  <a:srgbClr val="002060"/>
                </a:solidFill>
              </a:rPr>
              <a:t>– the id of the notification to be </a:t>
            </a:r>
            <a:r>
              <a:rPr lang="en-GB" sz="1400" dirty="0" smtClean="0">
                <a:solidFill>
                  <a:srgbClr val="002060"/>
                </a:solidFill>
              </a:rPr>
              <a:t>deleted</a:t>
            </a:r>
            <a:endParaRPr lang="it-IT" sz="1400" dirty="0">
              <a:solidFill>
                <a:srgbClr val="002060"/>
              </a:solidFill>
            </a:endParaRPr>
          </a:p>
          <a:p>
            <a:r>
              <a:rPr lang="en-GB" sz="1400" b="1" dirty="0">
                <a:solidFill>
                  <a:srgbClr val="002060"/>
                </a:solidFill>
              </a:rPr>
              <a:t>A2ANotifications</a:t>
            </a:r>
            <a:r>
              <a:rPr lang="en-GB" sz="1400" dirty="0">
                <a:solidFill>
                  <a:srgbClr val="002060"/>
                </a:solidFill>
              </a:rPr>
              <a:t> – </a:t>
            </a:r>
            <a:r>
              <a:rPr lang="en-GB" sz="1400" dirty="0" smtClean="0">
                <a:solidFill>
                  <a:srgbClr val="002060"/>
                </a:solidFill>
              </a:rPr>
              <a:t>Optional </a:t>
            </a:r>
            <a:r>
              <a:rPr lang="en-GB" sz="1400" dirty="0">
                <a:solidFill>
                  <a:srgbClr val="002060"/>
                </a:solidFill>
              </a:rPr>
              <a:t>Input field introduced in Release </a:t>
            </a:r>
            <a:r>
              <a:rPr lang="en-GB" sz="1400" dirty="0" smtClean="0">
                <a:solidFill>
                  <a:srgbClr val="002060"/>
                </a:solidFill>
              </a:rPr>
              <a:t>5</a:t>
            </a:r>
            <a:endParaRPr lang="it-IT" sz="1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1400" dirty="0" smtClean="0">
                <a:solidFill>
                  <a:srgbClr val="002060"/>
                </a:solidFill>
              </a:rPr>
              <a:t>	</a:t>
            </a:r>
            <a:endParaRPr lang="it-IT" sz="1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400" b="1" dirty="0" err="1">
              <a:solidFill>
                <a:srgbClr val="002060"/>
              </a:solidFill>
            </a:endParaRPr>
          </a:p>
        </p:txBody>
      </p:sp>
      <p:sp>
        <p:nvSpPr>
          <p:cNvPr id="11" name="Segnaposto contenuto 1"/>
          <p:cNvSpPr txBox="1">
            <a:spLocks/>
          </p:cNvSpPr>
          <p:nvPr/>
        </p:nvSpPr>
        <p:spPr>
          <a:xfrm>
            <a:off x="543466" y="3839608"/>
            <a:ext cx="7953554" cy="1015421"/>
          </a:xfrm>
          <a:prstGeom prst="rect">
            <a:avLst/>
          </a:prstGeom>
          <a:noFill/>
          <a:ln>
            <a:solidFill>
              <a:srgbClr val="003B79"/>
            </a:solidFill>
          </a:ln>
        </p:spPr>
        <p:txBody>
          <a:bodyPr lIns="180000" tIns="180000"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>
                <a:solidFill>
                  <a:srgbClr val="002060"/>
                </a:solidFill>
              </a:rPr>
              <a:t>To remove a notification sent to the A2A user:</a:t>
            </a:r>
          </a:p>
          <a:p>
            <a:pPr>
              <a:buFont typeface="Arial" charset="0"/>
              <a:buChar char="•"/>
            </a:pPr>
            <a:r>
              <a:rPr lang="en-US" sz="1400" dirty="0" smtClean="0">
                <a:solidFill>
                  <a:srgbClr val="002060"/>
                </a:solidFill>
              </a:rPr>
              <a:t>the </a:t>
            </a:r>
            <a:r>
              <a:rPr lang="en-US" sz="1400" dirty="0">
                <a:solidFill>
                  <a:srgbClr val="002060"/>
                </a:solidFill>
              </a:rPr>
              <a:t>request must be sent </a:t>
            </a:r>
            <a:r>
              <a:rPr lang="en-US" sz="1400" dirty="0" smtClean="0">
                <a:solidFill>
                  <a:srgbClr val="002060"/>
                </a:solidFill>
              </a:rPr>
              <a:t>by filling in the field “</a:t>
            </a:r>
            <a:r>
              <a:rPr lang="en-US" sz="1400" dirty="0" err="1" smtClean="0">
                <a:solidFill>
                  <a:srgbClr val="002060"/>
                </a:solidFill>
              </a:rPr>
              <a:t>asUser</a:t>
            </a:r>
            <a:r>
              <a:rPr lang="en-US" sz="1400" dirty="0" smtClean="0">
                <a:solidFill>
                  <a:srgbClr val="002060"/>
                </a:solidFill>
              </a:rPr>
              <a:t>” with the “A2A username”</a:t>
            </a:r>
          </a:p>
          <a:p>
            <a:pPr>
              <a:buFont typeface="Arial" charset="0"/>
              <a:buChar char="•"/>
            </a:pPr>
            <a:r>
              <a:rPr lang="en-US" sz="1400" dirty="0" smtClean="0">
                <a:solidFill>
                  <a:srgbClr val="002060"/>
                </a:solidFill>
              </a:rPr>
              <a:t>A2ANotifications must be present and set to TRUE</a:t>
            </a:r>
          </a:p>
        </p:txBody>
      </p:sp>
    </p:spTree>
    <p:extLst>
      <p:ext uri="{BB962C8B-B14F-4D97-AF65-F5344CB8AC3E}">
        <p14:creationId xmlns:p14="http://schemas.microsoft.com/office/powerpoint/2010/main" val="42465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Agenda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3725208" cy="3924300"/>
          </a:xfrm>
        </p:spPr>
        <p:txBody>
          <a:bodyPr/>
          <a:lstStyle/>
          <a:p>
            <a:r>
              <a:rPr lang="it-IT" sz="1600" dirty="0" smtClean="0"/>
              <a:t>Progress to date</a:t>
            </a:r>
          </a:p>
          <a:p>
            <a:r>
              <a:rPr lang="en-GB" sz="1600" dirty="0" smtClean="0"/>
              <a:t>A2A Changes</a:t>
            </a:r>
          </a:p>
          <a:p>
            <a:pPr lvl="1"/>
            <a:r>
              <a:rPr lang="en-GB" sz="1400" dirty="0" smtClean="0"/>
              <a:t>RTA Claims: </a:t>
            </a:r>
            <a:r>
              <a:rPr lang="en-GB" sz="1400" dirty="0" err="1" smtClean="0"/>
              <a:t>AskCUEPI</a:t>
            </a:r>
            <a:r>
              <a:rPr lang="en-GB" sz="1400" dirty="0" smtClean="0"/>
              <a:t> </a:t>
            </a:r>
          </a:p>
          <a:p>
            <a:pPr lvl="1">
              <a:buClr>
                <a:schemeClr val="tx2"/>
              </a:buClr>
            </a:pPr>
            <a:r>
              <a:rPr lang="en-GB" sz="1400" dirty="0"/>
              <a:t>RTA </a:t>
            </a:r>
            <a:r>
              <a:rPr lang="en-GB" sz="1400" dirty="0" smtClean="0"/>
              <a:t>Claims: </a:t>
            </a:r>
            <a:r>
              <a:rPr lang="en-GB" sz="1400" dirty="0" err="1" smtClean="0"/>
              <a:t>MedCO</a:t>
            </a:r>
            <a:endParaRPr lang="en-GB" sz="1400" dirty="0"/>
          </a:p>
          <a:p>
            <a:pPr lvl="1">
              <a:buClr>
                <a:schemeClr val="tx2"/>
              </a:buClr>
            </a:pPr>
            <a:r>
              <a:rPr lang="en-GB" sz="1400" dirty="0" smtClean="0"/>
              <a:t>RTA/ELPL Claims: </a:t>
            </a:r>
            <a:r>
              <a:rPr lang="en-GB" sz="1400" dirty="0" err="1" smtClean="0"/>
              <a:t>CRURef</a:t>
            </a:r>
            <a:endParaRPr lang="en-GB" sz="1400" dirty="0" smtClean="0"/>
          </a:p>
          <a:p>
            <a:pPr lvl="1">
              <a:buClr>
                <a:schemeClr val="tx2"/>
              </a:buClr>
            </a:pPr>
            <a:r>
              <a:rPr lang="en-GB" sz="1400" dirty="0"/>
              <a:t>RTA/ELPL Claims: </a:t>
            </a:r>
            <a:r>
              <a:rPr lang="en-GB" sz="1400" dirty="0" smtClean="0"/>
              <a:t>Rejection</a:t>
            </a:r>
          </a:p>
          <a:p>
            <a:pPr lvl="1">
              <a:buClr>
                <a:schemeClr val="tx2"/>
              </a:buClr>
            </a:pPr>
            <a:r>
              <a:rPr lang="en-GB" sz="1400" dirty="0"/>
              <a:t>RTA/ELPL Claims: </a:t>
            </a:r>
            <a:r>
              <a:rPr lang="en-GB" sz="1400" dirty="0" smtClean="0"/>
              <a:t>Bulk Transfer Information</a:t>
            </a:r>
          </a:p>
          <a:p>
            <a:pPr lvl="1">
              <a:buClr>
                <a:schemeClr val="tx2"/>
              </a:buClr>
            </a:pPr>
            <a:r>
              <a:rPr lang="it-IT" sz="1400" dirty="0" smtClean="0"/>
              <a:t>S2SP </a:t>
            </a:r>
            <a:r>
              <a:rPr lang="it-IT" sz="1400" dirty="0" err="1" smtClean="0"/>
              <a:t>timeout</a:t>
            </a:r>
            <a:r>
              <a:rPr lang="it-IT" sz="1400" dirty="0" smtClean="0"/>
              <a:t> </a:t>
            </a:r>
            <a:r>
              <a:rPr lang="it-IT" sz="1400" dirty="0" err="1" smtClean="0"/>
              <a:t>behaviour</a:t>
            </a:r>
            <a:endParaRPr lang="en-GB" sz="1400" dirty="0"/>
          </a:p>
          <a:p>
            <a:r>
              <a:rPr lang="it-IT" sz="1600" dirty="0" smtClean="0"/>
              <a:t>Technical </a:t>
            </a:r>
            <a:r>
              <a:rPr lang="it-IT" sz="1600" dirty="0" err="1" smtClean="0"/>
              <a:t>Specifications</a:t>
            </a:r>
            <a:endParaRPr lang="it-IT" sz="1600" dirty="0" smtClean="0"/>
          </a:p>
          <a:p>
            <a:r>
              <a:rPr lang="it-IT" sz="1600" dirty="0" smtClean="0"/>
              <a:t>Integration </a:t>
            </a:r>
            <a:r>
              <a:rPr lang="it-IT" sz="1600" dirty="0" err="1" smtClean="0"/>
              <a:t>sites</a:t>
            </a:r>
            <a:r>
              <a:rPr lang="it-IT" sz="1600" dirty="0" smtClean="0"/>
              <a:t> and </a:t>
            </a:r>
            <a:r>
              <a:rPr lang="it-IT" sz="1600" dirty="0" err="1" smtClean="0"/>
              <a:t>testing</a:t>
            </a:r>
            <a:endParaRPr lang="it-IT" sz="1600" dirty="0" smtClean="0"/>
          </a:p>
          <a:p>
            <a:r>
              <a:rPr lang="it-IT" sz="1600" dirty="0" err="1" smtClean="0"/>
              <a:t>Preparation</a:t>
            </a:r>
            <a:r>
              <a:rPr lang="it-IT" sz="1600" dirty="0" smtClean="0"/>
              <a:t> to go live</a:t>
            </a:r>
          </a:p>
          <a:p>
            <a:pPr lvl="1"/>
            <a:endParaRPr lang="it-IT" dirty="0" smtClean="0"/>
          </a:p>
          <a:p>
            <a:pPr lvl="1"/>
            <a:endParaRPr lang="it-IT" dirty="0" smtClean="0"/>
          </a:p>
        </p:txBody>
      </p:sp>
      <p:pic>
        <p:nvPicPr>
          <p:cNvPr id="9" name="Segnaposto contenuto 8" descr="immagine_segnaposto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b="31"/>
          <a:stretch>
            <a:fillRect/>
          </a:stretch>
        </p:blipFill>
        <p:spPr>
          <a:xfrm>
            <a:off x="4572000" y="1600200"/>
            <a:ext cx="4572000" cy="4032250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5900-AB54-B548-BC7B-89E2AACD9446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334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RTA\ELPL </a:t>
            </a:r>
            <a:r>
              <a:rPr lang="it-IT" dirty="0" err="1" smtClean="0"/>
              <a:t>Claims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Picture 2" descr="Claims Porta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969" y="46950"/>
            <a:ext cx="2819455" cy="227688"/>
          </a:xfrm>
          <a:prstGeom prst="rect">
            <a:avLst/>
          </a:prstGeom>
          <a:noFill/>
          <a:ln>
            <a:solidFill>
              <a:schemeClr val="accent5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5900-AB54-B548-BC7B-89E2AACD9446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543466" y="852946"/>
            <a:ext cx="7953554" cy="522000"/>
          </a:xfrm>
          <a:prstGeom prst="roundRect">
            <a:avLst/>
          </a:prstGeom>
          <a:solidFill>
            <a:srgbClr val="CC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Stage 2 </a:t>
            </a:r>
            <a:r>
              <a:rPr lang="it-IT" b="1" dirty="0" err="1" smtClean="0">
                <a:solidFill>
                  <a:schemeClr val="tx1"/>
                </a:solidFill>
              </a:rPr>
              <a:t>Settlement</a:t>
            </a:r>
            <a:r>
              <a:rPr lang="it-IT" b="1" dirty="0" smtClean="0">
                <a:solidFill>
                  <a:schemeClr val="tx1"/>
                </a:solidFill>
              </a:rPr>
              <a:t> Pack </a:t>
            </a:r>
            <a:r>
              <a:rPr lang="it-IT" b="1" dirty="0" err="1" smtClean="0">
                <a:solidFill>
                  <a:schemeClr val="tx1"/>
                </a:solidFill>
              </a:rPr>
              <a:t>counter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 err="1" smtClean="0">
                <a:solidFill>
                  <a:schemeClr val="tx1"/>
                </a:solidFill>
              </a:rPr>
              <a:t>offer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 err="1" smtClean="0">
                <a:solidFill>
                  <a:schemeClr val="tx1"/>
                </a:solidFill>
              </a:rPr>
              <a:t>timeout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 err="1" smtClean="0">
                <a:solidFill>
                  <a:schemeClr val="tx1"/>
                </a:solidFill>
              </a:rPr>
              <a:t>behaviour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0" name="Segnaposto contenuto 1"/>
          <p:cNvSpPr txBox="1">
            <a:spLocks/>
          </p:cNvSpPr>
          <p:nvPr/>
        </p:nvSpPr>
        <p:spPr>
          <a:xfrm>
            <a:off x="543466" y="1715449"/>
            <a:ext cx="7953554" cy="3705637"/>
          </a:xfrm>
          <a:prstGeom prst="rect">
            <a:avLst/>
          </a:prstGeom>
          <a:noFill/>
          <a:ln>
            <a:solidFill>
              <a:srgbClr val="003B79"/>
            </a:solidFill>
          </a:ln>
        </p:spPr>
        <p:txBody>
          <a:bodyPr lIns="180000" tIns="180000"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 smtClean="0">
                <a:solidFill>
                  <a:srgbClr val="002060"/>
                </a:solidFill>
              </a:rPr>
              <a:t>NEW </a:t>
            </a:r>
            <a:r>
              <a:rPr lang="en-GB" sz="1400" b="1" dirty="0" smtClean="0">
                <a:solidFill>
                  <a:srgbClr val="002060"/>
                </a:solidFill>
              </a:rPr>
              <a:t>BEHAVIOUR</a:t>
            </a:r>
            <a:r>
              <a:rPr lang="en-US" sz="1400" b="1" dirty="0" smtClean="0">
                <a:solidFill>
                  <a:srgbClr val="002060"/>
                </a:solidFill>
              </a:rPr>
              <a:t> FROM RELEASE 5</a:t>
            </a:r>
          </a:p>
          <a:p>
            <a:pPr marL="0" indent="0">
              <a:buNone/>
            </a:pPr>
            <a:endParaRPr lang="en-US" sz="1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rgbClr val="002060"/>
                </a:solidFill>
              </a:rPr>
              <a:t>During a counter offer negotiation if the claim is at the Compensator side and it reaches the timeout</a:t>
            </a:r>
          </a:p>
          <a:p>
            <a:pPr marL="0" indent="0">
              <a:buNone/>
            </a:pPr>
            <a:endParaRPr lang="en-US" sz="14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1400" dirty="0" smtClean="0">
                <a:solidFill>
                  <a:srgbClr val="002060"/>
                </a:solidFill>
              </a:rPr>
              <a:t>THEN</a:t>
            </a:r>
          </a:p>
          <a:p>
            <a:pPr marL="0" indent="0">
              <a:buNone/>
            </a:pPr>
            <a:endParaRPr lang="en-US" sz="1400" dirty="0" smtClean="0">
              <a:solidFill>
                <a:srgbClr val="002060"/>
              </a:solidFill>
            </a:endParaRPr>
          </a:p>
          <a:p>
            <a:r>
              <a:rPr lang="en-US" sz="1400" dirty="0" smtClean="0">
                <a:solidFill>
                  <a:srgbClr val="002060"/>
                </a:solidFill>
              </a:rPr>
              <a:t>the claim is sent back to the Claimant Representative</a:t>
            </a:r>
          </a:p>
          <a:p>
            <a:r>
              <a:rPr lang="en-US" sz="1400" dirty="0" smtClean="0">
                <a:solidFill>
                  <a:srgbClr val="002060"/>
                </a:solidFill>
              </a:rPr>
              <a:t>and the Gross and Net amounts displayed in the last page of the S2SP Form are re-set by the portal to</a:t>
            </a:r>
          </a:p>
          <a:p>
            <a:endParaRPr lang="en-US" sz="14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1400" b="1" dirty="0" smtClean="0">
                <a:solidFill>
                  <a:srgbClr val="002060"/>
                </a:solidFill>
              </a:rPr>
              <a:t>the values inserted by the COMP in their previous valid counter offer</a:t>
            </a:r>
          </a:p>
          <a:p>
            <a:pPr marL="0" indent="0">
              <a:buNone/>
            </a:pPr>
            <a:endParaRPr lang="en-US" sz="1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5900-AB54-B548-BC7B-89E2AACD9446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8" name="Zástupný symbol obsahu 2"/>
          <p:cNvSpPr>
            <a:spLocks/>
          </p:cNvSpPr>
          <p:nvPr/>
        </p:nvSpPr>
        <p:spPr bwMode="auto">
          <a:xfrm>
            <a:off x="539750" y="836613"/>
            <a:ext cx="8135938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Font typeface="Arial" pitchFamily="34" charset="0"/>
              <a:buChar char="•"/>
            </a:pPr>
            <a:endParaRPr lang="en-GB" sz="1600" dirty="0">
              <a:solidFill>
                <a:srgbClr val="0D316E"/>
              </a:solidFill>
              <a:latin typeface="Verdana" pitchFamily="34" charset="0"/>
            </a:endParaRPr>
          </a:p>
          <a:p>
            <a:pPr eaLnBrk="0" hangingPunct="0"/>
            <a:endParaRPr lang="en-GB" sz="3600" dirty="0">
              <a:solidFill>
                <a:srgbClr val="0D316E"/>
              </a:solidFill>
              <a:latin typeface="Verdana" pitchFamily="34" charset="0"/>
            </a:endParaRPr>
          </a:p>
          <a:p>
            <a:pPr eaLnBrk="0" hangingPunct="0"/>
            <a:endParaRPr lang="en-GB" sz="3600" dirty="0">
              <a:solidFill>
                <a:srgbClr val="0D316E"/>
              </a:solidFill>
              <a:latin typeface="Verdana" pitchFamily="34" charset="0"/>
            </a:endParaRPr>
          </a:p>
          <a:p>
            <a:pPr eaLnBrk="0" hangingPunct="0"/>
            <a:endParaRPr lang="en-GB" sz="3600" dirty="0">
              <a:solidFill>
                <a:srgbClr val="0D316E"/>
              </a:solidFill>
              <a:latin typeface="Verdana" pitchFamily="34" charset="0"/>
            </a:endParaRPr>
          </a:p>
          <a:p>
            <a:pPr algn="ctr" eaLnBrk="0" hangingPunct="0"/>
            <a:r>
              <a:rPr lang="en-GB" sz="3600" b="1" dirty="0" smtClean="0">
                <a:solidFill>
                  <a:srgbClr val="0D316E"/>
                </a:solidFill>
                <a:latin typeface="Verdana" pitchFamily="34" charset="0"/>
              </a:rPr>
              <a:t>Preparation to Go Live</a:t>
            </a:r>
            <a:endParaRPr lang="en-GB" sz="3600" dirty="0">
              <a:solidFill>
                <a:srgbClr val="0D316E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2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laims Porta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969" y="46950"/>
            <a:ext cx="2819455" cy="227688"/>
          </a:xfrm>
          <a:prstGeom prst="rect">
            <a:avLst/>
          </a:prstGeom>
          <a:noFill/>
          <a:ln>
            <a:solidFill>
              <a:schemeClr val="accent5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5900-AB54-B548-BC7B-89E2AACD9446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8" name="Titolo 3"/>
          <p:cNvSpPr>
            <a:spLocks noGrp="1"/>
          </p:cNvSpPr>
          <p:nvPr>
            <p:ph type="title"/>
          </p:nvPr>
        </p:nvSpPr>
        <p:spPr>
          <a:xfrm>
            <a:off x="576263" y="0"/>
            <a:ext cx="8567737" cy="6921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1900" kern="0" dirty="0" err="1" smtClean="0">
                <a:solidFill>
                  <a:srgbClr val="0D316E"/>
                </a:solidFill>
              </a:rPr>
              <a:t>Preparation</a:t>
            </a:r>
            <a:r>
              <a:rPr lang="it-IT" sz="1900" kern="0" dirty="0" smtClean="0">
                <a:solidFill>
                  <a:srgbClr val="0D316E"/>
                </a:solidFill>
              </a:rPr>
              <a:t> to Go live – RELEASE 5</a:t>
            </a:r>
            <a:br>
              <a:rPr lang="it-IT" sz="1900" kern="0" dirty="0" smtClean="0">
                <a:solidFill>
                  <a:srgbClr val="0D316E"/>
                </a:solidFill>
              </a:rPr>
            </a:br>
            <a:r>
              <a:rPr lang="en-GB" sz="2200" kern="0" dirty="0" smtClean="0">
                <a:solidFill>
                  <a:srgbClr val="0D316E"/>
                </a:solidFill>
              </a:rPr>
              <a:t> </a:t>
            </a:r>
            <a:r>
              <a:rPr lang="en-GB" sz="1400" kern="0" dirty="0" smtClean="0">
                <a:solidFill>
                  <a:srgbClr val="0D316E"/>
                </a:solidFill>
              </a:rPr>
              <a:t>MANAGE NEW VERSION (I)</a:t>
            </a:r>
            <a:endParaRPr lang="it-IT" dirty="0"/>
          </a:p>
        </p:txBody>
      </p:sp>
      <p:sp>
        <p:nvSpPr>
          <p:cNvPr id="10" name="Zástupný symbol obsahu 2"/>
          <p:cNvSpPr>
            <a:spLocks/>
          </p:cNvSpPr>
          <p:nvPr/>
        </p:nvSpPr>
        <p:spPr bwMode="auto">
          <a:xfrm>
            <a:off x="539750" y="4149725"/>
            <a:ext cx="813593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/>
            <a:r>
              <a:rPr lang="en-GB" sz="1600" b="1" dirty="0">
                <a:solidFill>
                  <a:srgbClr val="0D316E"/>
                </a:solidFill>
                <a:latin typeface="Verdana" pitchFamily="34" charset="0"/>
              </a:rPr>
              <a:t>USE </a:t>
            </a:r>
            <a:r>
              <a:rPr lang="en-GB" sz="1600" b="1" dirty="0" err="1" smtClean="0">
                <a:solidFill>
                  <a:srgbClr val="0D316E"/>
                </a:solidFill>
                <a:latin typeface="Verdana" pitchFamily="34" charset="0"/>
              </a:rPr>
              <a:t>GetSystemProcessVersion</a:t>
            </a:r>
            <a:r>
              <a:rPr lang="en-GB" sz="1600" b="1" dirty="0" smtClean="0">
                <a:solidFill>
                  <a:srgbClr val="0D316E"/>
                </a:solidFill>
                <a:latin typeface="Verdana" pitchFamily="34" charset="0"/>
              </a:rPr>
              <a:t>() </a:t>
            </a:r>
            <a:r>
              <a:rPr lang="en-GB" sz="1600" b="1" dirty="0">
                <a:solidFill>
                  <a:srgbClr val="0D316E"/>
                </a:solidFill>
                <a:latin typeface="Verdana" pitchFamily="34" charset="0"/>
              </a:rPr>
              <a:t>to get the</a:t>
            </a:r>
          </a:p>
          <a:p>
            <a:pPr marL="342900" indent="-342900" algn="ctr" eaLnBrk="0" hangingPunct="0"/>
            <a:r>
              <a:rPr lang="en-GB" sz="1600" b="1" dirty="0">
                <a:solidFill>
                  <a:srgbClr val="0D316E"/>
                </a:solidFill>
                <a:latin typeface="Verdana" pitchFamily="34" charset="0"/>
              </a:rPr>
              <a:t>VERSION MAJOR and VERSION MINOR</a:t>
            </a:r>
          </a:p>
          <a:p>
            <a:pPr marL="342900" indent="-342900" algn="ctr" eaLnBrk="0" hangingPunct="0"/>
            <a:endParaRPr lang="en-GB" sz="1600" b="1" dirty="0">
              <a:solidFill>
                <a:srgbClr val="0D316E"/>
              </a:solidFill>
              <a:latin typeface="Verdana" pitchFamily="34" charset="0"/>
            </a:endParaRPr>
          </a:p>
          <a:p>
            <a:pPr marL="342900" indent="-342900" algn="ctr" eaLnBrk="0" hangingPunct="0"/>
            <a:r>
              <a:rPr lang="en-GB" sz="1600" b="1" dirty="0">
                <a:solidFill>
                  <a:srgbClr val="0D316E"/>
                </a:solidFill>
                <a:latin typeface="Verdana" pitchFamily="34" charset="0"/>
              </a:rPr>
              <a:t>(AS </a:t>
            </a:r>
            <a:r>
              <a:rPr lang="en-GB" sz="1600" b="1" dirty="0" smtClean="0">
                <a:solidFill>
                  <a:srgbClr val="0D316E"/>
                </a:solidFill>
                <a:latin typeface="Verdana" pitchFamily="34" charset="0"/>
              </a:rPr>
              <a:t>FOR PREVIOUS RELEASES)</a:t>
            </a:r>
            <a:endParaRPr lang="en-GB" sz="1600" b="1" dirty="0">
              <a:solidFill>
                <a:srgbClr val="0D316E"/>
              </a:solidFill>
              <a:latin typeface="Verdana" pitchFamily="34" charset="0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2410868" y="908050"/>
            <a:ext cx="4033340" cy="57785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29</a:t>
            </a:r>
            <a:r>
              <a:rPr lang="en-GB" b="1" baseline="30000" dirty="0" smtClean="0"/>
              <a:t>th</a:t>
            </a:r>
            <a:r>
              <a:rPr lang="en-GB" b="1" dirty="0" smtClean="0"/>
              <a:t> November: </a:t>
            </a:r>
            <a:r>
              <a:rPr lang="en-GB" b="1" dirty="0"/>
              <a:t>GO LIVE DATE</a:t>
            </a:r>
          </a:p>
        </p:txBody>
      </p:sp>
      <p:sp>
        <p:nvSpPr>
          <p:cNvPr id="12" name="Freccia in giù 7"/>
          <p:cNvSpPr>
            <a:spLocks noChangeArrowheads="1"/>
          </p:cNvSpPr>
          <p:nvPr/>
        </p:nvSpPr>
        <p:spPr bwMode="auto">
          <a:xfrm>
            <a:off x="4140200" y="1700213"/>
            <a:ext cx="647700" cy="720725"/>
          </a:xfrm>
          <a:prstGeom prst="downArrow">
            <a:avLst>
              <a:gd name="adj1" fmla="val 50000"/>
              <a:gd name="adj2" fmla="val 50074"/>
            </a:avLst>
          </a:prstGeom>
          <a:solidFill>
            <a:schemeClr val="accent1">
              <a:lumMod val="60000"/>
              <a:lumOff val="40000"/>
            </a:schemeClr>
          </a:solidFill>
          <a:ln w="1587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endParaRPr lang="it-IT">
              <a:latin typeface="Verdana" pitchFamily="34" charset="0"/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2195736" y="2565400"/>
            <a:ext cx="4536504" cy="57626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lt1"/>
                </a:solidFill>
              </a:rPr>
              <a:t>DIFFERENT VERSIONS OF CLAIMS</a:t>
            </a:r>
          </a:p>
        </p:txBody>
      </p:sp>
      <p:sp>
        <p:nvSpPr>
          <p:cNvPr id="14" name="Freccia in giù 9"/>
          <p:cNvSpPr>
            <a:spLocks noChangeArrowheads="1"/>
          </p:cNvSpPr>
          <p:nvPr/>
        </p:nvSpPr>
        <p:spPr bwMode="auto">
          <a:xfrm>
            <a:off x="4140200" y="3284538"/>
            <a:ext cx="647700" cy="720725"/>
          </a:xfrm>
          <a:prstGeom prst="downArrow">
            <a:avLst>
              <a:gd name="adj1" fmla="val 50000"/>
              <a:gd name="adj2" fmla="val 50074"/>
            </a:avLst>
          </a:prstGeom>
          <a:solidFill>
            <a:schemeClr val="accent1">
              <a:lumMod val="60000"/>
              <a:lumOff val="40000"/>
            </a:schemeClr>
          </a:solidFill>
          <a:ln w="1587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endParaRPr lang="it-IT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2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laims Porta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969" y="46950"/>
            <a:ext cx="2819455" cy="227688"/>
          </a:xfrm>
          <a:prstGeom prst="rect">
            <a:avLst/>
          </a:prstGeom>
          <a:noFill/>
          <a:ln>
            <a:solidFill>
              <a:schemeClr val="accent5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5900-AB54-B548-BC7B-89E2AACD9446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8" name="Titolo 3"/>
          <p:cNvSpPr>
            <a:spLocks noGrp="1"/>
          </p:cNvSpPr>
          <p:nvPr>
            <p:ph type="title"/>
          </p:nvPr>
        </p:nvSpPr>
        <p:spPr>
          <a:xfrm>
            <a:off x="576263" y="0"/>
            <a:ext cx="8567737" cy="6921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1900" kern="0" dirty="0" err="1" smtClean="0">
                <a:solidFill>
                  <a:srgbClr val="0D316E"/>
                </a:solidFill>
              </a:rPr>
              <a:t>Preparation</a:t>
            </a:r>
            <a:r>
              <a:rPr lang="it-IT" sz="1900" kern="0" dirty="0" smtClean="0">
                <a:solidFill>
                  <a:srgbClr val="0D316E"/>
                </a:solidFill>
              </a:rPr>
              <a:t> to Go live – RELEASE 5</a:t>
            </a:r>
            <a:br>
              <a:rPr lang="it-IT" sz="1900" kern="0" dirty="0" smtClean="0">
                <a:solidFill>
                  <a:srgbClr val="0D316E"/>
                </a:solidFill>
              </a:rPr>
            </a:br>
            <a:r>
              <a:rPr lang="en-GB" sz="2200" kern="0" dirty="0" smtClean="0">
                <a:solidFill>
                  <a:srgbClr val="0D316E"/>
                </a:solidFill>
              </a:rPr>
              <a:t> </a:t>
            </a:r>
            <a:r>
              <a:rPr lang="en-GB" sz="1400" kern="0" dirty="0" smtClean="0">
                <a:solidFill>
                  <a:srgbClr val="0D316E"/>
                </a:solidFill>
              </a:rPr>
              <a:t>MANAGE NEW VERSION (II)</a:t>
            </a:r>
            <a:endParaRPr lang="it-IT" dirty="0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987675" y="3789363"/>
            <a:ext cx="3168650" cy="5762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lt1"/>
                </a:solidFill>
              </a:rPr>
              <a:t>NO NEW VERSIONS</a:t>
            </a:r>
          </a:p>
        </p:txBody>
      </p:sp>
      <p:sp>
        <p:nvSpPr>
          <p:cNvPr id="11" name="Freccia a destra 10"/>
          <p:cNvSpPr>
            <a:spLocks noChangeArrowheads="1"/>
          </p:cNvSpPr>
          <p:nvPr/>
        </p:nvSpPr>
        <p:spPr bwMode="auto">
          <a:xfrm>
            <a:off x="323850" y="5229225"/>
            <a:ext cx="8569325" cy="503238"/>
          </a:xfrm>
          <a:prstGeom prst="rightArrow">
            <a:avLst>
              <a:gd name="adj1" fmla="val 50000"/>
              <a:gd name="adj2" fmla="val 50060"/>
            </a:avLst>
          </a:prstGeom>
          <a:solidFill>
            <a:srgbClr val="0D316E"/>
          </a:solidFill>
          <a:ln w="1587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endParaRPr lang="it-IT">
              <a:latin typeface="Verdana" pitchFamily="34" charset="0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6732587" y="4508500"/>
            <a:ext cx="2160587" cy="57626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lt1"/>
                </a:solidFill>
              </a:rPr>
              <a:t>GO LIVE</a:t>
            </a:r>
          </a:p>
          <a:p>
            <a:pPr algn="ctr"/>
            <a:r>
              <a:rPr lang="en-GB" b="1" dirty="0" smtClean="0">
                <a:solidFill>
                  <a:schemeClr val="lt1"/>
                </a:solidFill>
              </a:rPr>
              <a:t>29</a:t>
            </a:r>
            <a:r>
              <a:rPr lang="en-GB" b="1" baseline="30000" dirty="0" smtClean="0">
                <a:solidFill>
                  <a:schemeClr val="lt1"/>
                </a:solidFill>
              </a:rPr>
              <a:t>th</a:t>
            </a:r>
            <a:r>
              <a:rPr lang="en-GB" b="1" dirty="0" smtClean="0">
                <a:solidFill>
                  <a:schemeClr val="lt1"/>
                </a:solidFill>
              </a:rPr>
              <a:t> November</a:t>
            </a:r>
            <a:endParaRPr lang="en-GB" b="1" dirty="0">
              <a:solidFill>
                <a:schemeClr val="lt1"/>
              </a:solidFill>
            </a:endParaRPr>
          </a:p>
        </p:txBody>
      </p:sp>
      <p:sp>
        <p:nvSpPr>
          <p:cNvPr id="13" name="Parentesi graffa chiusa 12"/>
          <p:cNvSpPr>
            <a:spLocks/>
          </p:cNvSpPr>
          <p:nvPr/>
        </p:nvSpPr>
        <p:spPr bwMode="auto">
          <a:xfrm rot="-5400000">
            <a:off x="4247357" y="2961481"/>
            <a:ext cx="649288" cy="3743325"/>
          </a:xfrm>
          <a:prstGeom prst="rightBrace">
            <a:avLst>
              <a:gd name="adj1" fmla="val 21993"/>
              <a:gd name="adj2" fmla="val 50000"/>
            </a:avLst>
          </a:prstGeom>
          <a:solidFill>
            <a:schemeClr val="bg1"/>
          </a:solidFill>
          <a:ln w="2857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endParaRPr lang="it-IT">
              <a:latin typeface="Verdana" pitchFamily="34" charset="0"/>
            </a:endParaRP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395287" y="4437063"/>
            <a:ext cx="2217284" cy="5762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lt1"/>
                </a:solidFill>
              </a:rPr>
              <a:t>ELPL CURRENT</a:t>
            </a:r>
            <a:endParaRPr lang="en-GB" b="1" dirty="0">
              <a:solidFill>
                <a:schemeClr val="lt1"/>
              </a:solidFill>
            </a:endParaRPr>
          </a:p>
          <a:p>
            <a:pPr algn="ctr"/>
            <a:r>
              <a:rPr lang="en-GB" b="1" dirty="0">
                <a:solidFill>
                  <a:schemeClr val="lt1"/>
                </a:solidFill>
              </a:rPr>
              <a:t>VERSION = </a:t>
            </a:r>
            <a:r>
              <a:rPr lang="en-GB" b="1" dirty="0" smtClean="0"/>
              <a:t>1.8</a:t>
            </a:r>
            <a:endParaRPr lang="en-GB" b="1" dirty="0">
              <a:solidFill>
                <a:schemeClr val="lt1"/>
              </a:solidFill>
            </a:endParaRPr>
          </a:p>
        </p:txBody>
      </p:sp>
      <p:sp>
        <p:nvSpPr>
          <p:cNvPr id="15" name="Zástupný symbol obsahu 2"/>
          <p:cNvSpPr>
            <a:spLocks/>
          </p:cNvSpPr>
          <p:nvPr/>
        </p:nvSpPr>
        <p:spPr bwMode="auto">
          <a:xfrm>
            <a:off x="251520" y="981075"/>
            <a:ext cx="813593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/>
            <a:r>
              <a:rPr lang="en-GB" sz="1600" b="1" dirty="0">
                <a:solidFill>
                  <a:srgbClr val="0D316E"/>
                </a:solidFill>
                <a:latin typeface="Verdana" pitchFamily="34" charset="0"/>
              </a:rPr>
              <a:t>CHECK THE PROCESS VERSION OF A CLAIM TO CALL THE RIGHT A2A FUNCTION</a:t>
            </a:r>
          </a:p>
        </p:txBody>
      </p:sp>
      <p:sp>
        <p:nvSpPr>
          <p:cNvPr id="16" name="Freccia in giù 7"/>
          <p:cNvSpPr>
            <a:spLocks noChangeArrowheads="1"/>
          </p:cNvSpPr>
          <p:nvPr/>
        </p:nvSpPr>
        <p:spPr bwMode="auto">
          <a:xfrm>
            <a:off x="4140200" y="1700213"/>
            <a:ext cx="647700" cy="720725"/>
          </a:xfrm>
          <a:prstGeom prst="downArrow">
            <a:avLst>
              <a:gd name="adj1" fmla="val 50000"/>
              <a:gd name="adj2" fmla="val 50074"/>
            </a:avLst>
          </a:prstGeom>
          <a:solidFill>
            <a:schemeClr val="accent1">
              <a:lumMod val="60000"/>
              <a:lumOff val="40000"/>
            </a:schemeClr>
          </a:solidFill>
          <a:ln w="1587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endParaRPr lang="it-IT">
              <a:latin typeface="Verdana" pitchFamily="34" charset="0"/>
            </a:endParaRPr>
          </a:p>
        </p:txBody>
      </p:sp>
      <p:sp>
        <p:nvSpPr>
          <p:cNvPr id="17" name="Zástupný symbol obsahu 2"/>
          <p:cNvSpPr>
            <a:spLocks/>
          </p:cNvSpPr>
          <p:nvPr/>
        </p:nvSpPr>
        <p:spPr bwMode="auto">
          <a:xfrm>
            <a:off x="539750" y="2708275"/>
            <a:ext cx="813593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/>
            <a:r>
              <a:rPr lang="en-GB" sz="1600" b="1">
                <a:solidFill>
                  <a:srgbClr val="0D316E"/>
                </a:solidFill>
                <a:latin typeface="Verdana" pitchFamily="34" charset="0"/>
              </a:rPr>
              <a:t>PROCESS VERSION FROZEN AT A GIVEN DATE</a:t>
            </a:r>
          </a:p>
          <a:p>
            <a:pPr marL="342900" indent="-342900" algn="ctr" eaLnBrk="0" hangingPunct="0"/>
            <a:r>
              <a:rPr lang="en-GB" sz="1600" b="1">
                <a:solidFill>
                  <a:srgbClr val="0D316E"/>
                </a:solidFill>
                <a:latin typeface="Verdana" pitchFamily="34" charset="0"/>
              </a:rPr>
              <a:t>(RISK: no bug fixes)</a:t>
            </a:r>
          </a:p>
        </p:txBody>
      </p:sp>
      <p:sp>
        <p:nvSpPr>
          <p:cNvPr id="18" name="Fumetto 3 17"/>
          <p:cNvSpPr>
            <a:spLocks noChangeArrowheads="1"/>
          </p:cNvSpPr>
          <p:nvPr/>
        </p:nvSpPr>
        <p:spPr bwMode="auto">
          <a:xfrm>
            <a:off x="7031038" y="1341438"/>
            <a:ext cx="2087562" cy="1366837"/>
          </a:xfrm>
          <a:prstGeom prst="wedgeEllipseCallout">
            <a:avLst>
              <a:gd name="adj1" fmla="val -65231"/>
              <a:gd name="adj2" fmla="val 56000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080808"/>
                </a:solidFill>
              </a:rPr>
              <a:t>I.E. not later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080808"/>
                </a:solidFill>
              </a:rPr>
              <a:t>than Monday 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rgbClr val="080808"/>
                </a:solidFill>
              </a:rPr>
              <a:t>14</a:t>
            </a:r>
            <a:r>
              <a:rPr lang="en-GB" sz="1600" b="1" baseline="30000" dirty="0" smtClean="0">
                <a:solidFill>
                  <a:srgbClr val="080808"/>
                </a:solidFill>
              </a:rPr>
              <a:t>th</a:t>
            </a:r>
            <a:r>
              <a:rPr lang="en-GB" sz="1600" b="1" dirty="0" smtClean="0">
                <a:solidFill>
                  <a:srgbClr val="080808"/>
                </a:solidFill>
              </a:rPr>
              <a:t> November</a:t>
            </a:r>
            <a:endParaRPr lang="en-GB" sz="1600" b="1" dirty="0">
              <a:solidFill>
                <a:srgbClr val="080808"/>
              </a:solidFill>
            </a:endParaRPr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406169" y="3729469"/>
            <a:ext cx="2217284" cy="5762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lt1"/>
                </a:solidFill>
              </a:rPr>
              <a:t>RTA CURRENT</a:t>
            </a:r>
            <a:endParaRPr lang="en-GB" b="1" dirty="0">
              <a:solidFill>
                <a:schemeClr val="lt1"/>
              </a:solidFill>
            </a:endParaRPr>
          </a:p>
          <a:p>
            <a:pPr algn="ctr"/>
            <a:r>
              <a:rPr lang="en-GB" b="1" dirty="0">
                <a:solidFill>
                  <a:schemeClr val="lt1"/>
                </a:solidFill>
              </a:rPr>
              <a:t>VERSION = </a:t>
            </a:r>
            <a:r>
              <a:rPr lang="en-GB" b="1" dirty="0" smtClean="0"/>
              <a:t>4.1</a:t>
            </a:r>
            <a:endParaRPr lang="en-GB" b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27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Technical </a:t>
            </a:r>
            <a:r>
              <a:rPr lang="it-IT" dirty="0" err="1" smtClean="0"/>
              <a:t>Documentation</a:t>
            </a:r>
            <a:endParaRPr lang="it-IT" dirty="0"/>
          </a:p>
        </p:txBody>
      </p:sp>
      <p:pic>
        <p:nvPicPr>
          <p:cNvPr id="4" name="Picture 2" descr="Claims Porta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969" y="46950"/>
            <a:ext cx="2819455" cy="227688"/>
          </a:xfrm>
          <a:prstGeom prst="rect">
            <a:avLst/>
          </a:prstGeom>
          <a:noFill/>
          <a:ln>
            <a:solidFill>
              <a:schemeClr val="accent5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5900-AB54-B548-BC7B-89E2AACD9446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9" name="Segnaposto contenuto 1"/>
          <p:cNvSpPr txBox="1">
            <a:spLocks/>
          </p:cNvSpPr>
          <p:nvPr/>
        </p:nvSpPr>
        <p:spPr>
          <a:xfrm>
            <a:off x="543466" y="940287"/>
            <a:ext cx="7953554" cy="4658256"/>
          </a:xfrm>
          <a:prstGeom prst="rect">
            <a:avLst/>
          </a:prstGeom>
          <a:noFill/>
          <a:ln>
            <a:solidFill>
              <a:srgbClr val="003B79"/>
            </a:solidFill>
          </a:ln>
        </p:spPr>
        <p:txBody>
          <a:bodyPr lIns="180000" tIns="180000"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1400" b="1" dirty="0">
                <a:solidFill>
                  <a:srgbClr val="00B050"/>
                </a:solidFill>
                <a:latin typeface="Verdana" pitchFamily="34" charset="0"/>
              </a:rPr>
              <a:t>TECH SPECS </a:t>
            </a:r>
            <a:r>
              <a:rPr lang="en-US" sz="1400" b="1" dirty="0" smtClean="0">
                <a:solidFill>
                  <a:srgbClr val="00B050"/>
                </a:solidFill>
                <a:latin typeface="Verdana" pitchFamily="34" charset="0"/>
              </a:rPr>
              <a:t>DRAFT version- </a:t>
            </a:r>
            <a:r>
              <a:rPr lang="en-US" sz="1400" b="1" dirty="0">
                <a:solidFill>
                  <a:srgbClr val="00B050"/>
                </a:solidFill>
                <a:latin typeface="Verdana" pitchFamily="34" charset="0"/>
              </a:rPr>
              <a:t>A2A schema:</a:t>
            </a:r>
            <a:r>
              <a:rPr lang="en-US" sz="1400" b="1" dirty="0">
                <a:solidFill>
                  <a:srgbClr val="0D316E"/>
                </a:solidFill>
                <a:latin typeface="Verdana" pitchFamily="34" charset="0"/>
              </a:rPr>
              <a:t> </a:t>
            </a:r>
            <a:r>
              <a:rPr lang="en-US" sz="1400" dirty="0">
                <a:solidFill>
                  <a:srgbClr val="0D316E"/>
                </a:solidFill>
                <a:latin typeface="Verdana" pitchFamily="34" charset="0"/>
              </a:rPr>
              <a:t>describes the fields of Forms (XSD files)</a:t>
            </a:r>
          </a:p>
          <a:p>
            <a:pPr lvl="1" eaLnBrk="0" hangingPunct="0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1200" b="1" dirty="0" smtClean="0">
                <a:solidFill>
                  <a:srgbClr val="0D316E"/>
                </a:solidFill>
                <a:latin typeface="Verdana" pitchFamily="34" charset="0"/>
              </a:rPr>
              <a:t>Tech Specs A2A schema final version mid September</a:t>
            </a:r>
            <a:endParaRPr lang="en-US" sz="1200" b="1" dirty="0">
              <a:solidFill>
                <a:srgbClr val="0D316E"/>
              </a:solidFill>
              <a:latin typeface="Verdana" pitchFamily="34" charset="0"/>
            </a:endParaRPr>
          </a:p>
          <a:p>
            <a:pPr eaLnBrk="0" hangingPunct="0">
              <a:spcBef>
                <a:spcPts val="0"/>
              </a:spcBef>
              <a:buFont typeface="Arial" charset="0"/>
              <a:buChar char="•"/>
              <a:defRPr/>
            </a:pPr>
            <a:endParaRPr lang="en-US" sz="1400" b="1" dirty="0">
              <a:solidFill>
                <a:srgbClr val="0D316E"/>
              </a:solidFill>
              <a:latin typeface="Verdana" pitchFamily="34" charset="0"/>
            </a:endParaRPr>
          </a:p>
          <a:p>
            <a:pPr eaLnBrk="0" hangingPunct="0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1400" b="1" dirty="0">
                <a:solidFill>
                  <a:srgbClr val="00B050"/>
                </a:solidFill>
                <a:latin typeface="Verdana" pitchFamily="34" charset="0"/>
              </a:rPr>
              <a:t>TECH SPECS - DRAFT A2A interface:</a:t>
            </a:r>
            <a:r>
              <a:rPr lang="en-US" sz="1400" b="1" dirty="0">
                <a:solidFill>
                  <a:srgbClr val="0D316E"/>
                </a:solidFill>
                <a:latin typeface="Verdana" pitchFamily="34" charset="0"/>
              </a:rPr>
              <a:t> </a:t>
            </a:r>
            <a:r>
              <a:rPr lang="en-US" sz="1400" dirty="0">
                <a:solidFill>
                  <a:srgbClr val="0D316E"/>
                </a:solidFill>
                <a:latin typeface="Verdana" pitchFamily="34" charset="0"/>
              </a:rPr>
              <a:t>describes the I/O of functions (WSDL file)</a:t>
            </a:r>
          </a:p>
          <a:p>
            <a:pPr lvl="1" eaLnBrk="0" hangingPunct="0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1200" b="1" dirty="0">
                <a:solidFill>
                  <a:srgbClr val="0D316E"/>
                </a:solidFill>
                <a:latin typeface="Verdana" pitchFamily="34" charset="0"/>
              </a:rPr>
              <a:t>Tech Specs </a:t>
            </a:r>
            <a:r>
              <a:rPr lang="en-US" sz="1200" b="1" dirty="0" smtClean="0">
                <a:solidFill>
                  <a:srgbClr val="0D316E"/>
                </a:solidFill>
                <a:latin typeface="Verdana" pitchFamily="34" charset="0"/>
              </a:rPr>
              <a:t>A2A interface final </a:t>
            </a:r>
            <a:r>
              <a:rPr lang="en-US" sz="1200" b="1" dirty="0">
                <a:solidFill>
                  <a:srgbClr val="0D316E"/>
                </a:solidFill>
                <a:latin typeface="Verdana" pitchFamily="34" charset="0"/>
              </a:rPr>
              <a:t>version </a:t>
            </a:r>
            <a:r>
              <a:rPr lang="en-US" sz="1200" b="1" dirty="0" smtClean="0">
                <a:solidFill>
                  <a:srgbClr val="0D316E"/>
                </a:solidFill>
                <a:latin typeface="Verdana" pitchFamily="34" charset="0"/>
              </a:rPr>
              <a:t>mid September</a:t>
            </a:r>
            <a:endParaRPr lang="en-US" sz="1200" b="1" dirty="0">
              <a:solidFill>
                <a:srgbClr val="0D316E"/>
              </a:solidFill>
              <a:latin typeface="Verdana" pitchFamily="34" charset="0"/>
            </a:endParaRPr>
          </a:p>
          <a:p>
            <a:pPr eaLnBrk="0" hangingPunct="0">
              <a:spcBef>
                <a:spcPts val="0"/>
              </a:spcBef>
              <a:buFont typeface="Arial" charset="0"/>
              <a:buChar char="•"/>
              <a:defRPr/>
            </a:pPr>
            <a:endParaRPr lang="en-US" sz="1400" b="1" dirty="0">
              <a:solidFill>
                <a:srgbClr val="0D316E"/>
              </a:solidFill>
              <a:latin typeface="Verdana" pitchFamily="34" charset="0"/>
            </a:endParaRPr>
          </a:p>
          <a:p>
            <a:pPr eaLnBrk="0" hangingPunct="0">
              <a:spcBef>
                <a:spcPts val="0"/>
              </a:spcBef>
              <a:buFont typeface="Arial" charset="0"/>
              <a:buChar char="•"/>
              <a:defRPr/>
            </a:pPr>
            <a:endParaRPr lang="en-US" sz="1400" b="1" dirty="0">
              <a:solidFill>
                <a:srgbClr val="0D316E"/>
              </a:solidFill>
              <a:latin typeface="Verdana" pitchFamily="34" charset="0"/>
            </a:endParaRPr>
          </a:p>
          <a:p>
            <a:pPr eaLnBrk="0" hangingPunct="0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1400" b="1" dirty="0">
                <a:solidFill>
                  <a:srgbClr val="00B050"/>
                </a:solidFill>
                <a:latin typeface="Verdana" pitchFamily="34" charset="0"/>
              </a:rPr>
              <a:t>WORKFLOW:</a:t>
            </a:r>
            <a:r>
              <a:rPr lang="en-US" sz="1400" b="1" dirty="0">
                <a:solidFill>
                  <a:srgbClr val="0D316E"/>
                </a:solidFill>
                <a:latin typeface="Verdana" pitchFamily="34" charset="0"/>
              </a:rPr>
              <a:t> </a:t>
            </a:r>
            <a:r>
              <a:rPr lang="en-US" sz="1400" dirty="0">
                <a:solidFill>
                  <a:srgbClr val="0D316E"/>
                </a:solidFill>
                <a:latin typeface="Verdana" pitchFamily="34" charset="0"/>
              </a:rPr>
              <a:t>graphical representation of the </a:t>
            </a:r>
            <a:r>
              <a:rPr lang="en-US" sz="1400" dirty="0" smtClean="0">
                <a:solidFill>
                  <a:srgbClr val="0D316E"/>
                </a:solidFill>
                <a:latin typeface="Verdana" pitchFamily="34" charset="0"/>
              </a:rPr>
              <a:t>flow</a:t>
            </a:r>
            <a:endParaRPr lang="en-US" sz="1400" dirty="0">
              <a:solidFill>
                <a:srgbClr val="0D316E"/>
              </a:solidFill>
              <a:latin typeface="Verdana" pitchFamily="34" charset="0"/>
            </a:endParaRPr>
          </a:p>
          <a:p>
            <a:pPr eaLnBrk="0" hangingPunct="0">
              <a:spcBef>
                <a:spcPts val="0"/>
              </a:spcBef>
              <a:buFont typeface="Arial" charset="0"/>
              <a:buChar char="•"/>
              <a:defRPr/>
            </a:pPr>
            <a:endParaRPr lang="en-US" sz="1400" b="1" dirty="0">
              <a:solidFill>
                <a:srgbClr val="0D316E"/>
              </a:solidFill>
              <a:latin typeface="Verdana" pitchFamily="34" charset="0"/>
            </a:endParaRPr>
          </a:p>
          <a:p>
            <a:pPr eaLnBrk="0" hangingPunct="0">
              <a:spcBef>
                <a:spcPts val="0"/>
              </a:spcBef>
              <a:buFont typeface="Arial" charset="0"/>
              <a:buChar char="•"/>
              <a:defRPr/>
            </a:pPr>
            <a:endParaRPr lang="en-US" sz="1400" b="1" dirty="0">
              <a:solidFill>
                <a:srgbClr val="0D316E"/>
              </a:solidFill>
              <a:latin typeface="Verdana" pitchFamily="34" charset="0"/>
            </a:endParaRPr>
          </a:p>
          <a:p>
            <a:pPr eaLnBrk="0" hangingPunct="0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1400" b="1" dirty="0">
                <a:solidFill>
                  <a:srgbClr val="00B050"/>
                </a:solidFill>
                <a:latin typeface="Verdana" pitchFamily="34" charset="0"/>
              </a:rPr>
              <a:t>A2A WORKFLOW:</a:t>
            </a:r>
            <a:r>
              <a:rPr lang="en-US" sz="1400" b="1" dirty="0">
                <a:solidFill>
                  <a:srgbClr val="0D316E"/>
                </a:solidFill>
                <a:latin typeface="Verdana" pitchFamily="34" charset="0"/>
              </a:rPr>
              <a:t> </a:t>
            </a:r>
            <a:r>
              <a:rPr lang="en-US" sz="1400" dirty="0">
                <a:solidFill>
                  <a:srgbClr val="0D316E"/>
                </a:solidFill>
                <a:latin typeface="Verdana" pitchFamily="34" charset="0"/>
              </a:rPr>
              <a:t>graphical representation of the A2A flow</a:t>
            </a:r>
          </a:p>
          <a:p>
            <a:pPr eaLnBrk="0" hangingPunct="0">
              <a:spcBef>
                <a:spcPts val="0"/>
              </a:spcBef>
              <a:buFont typeface="Arial" charset="0"/>
              <a:buChar char="•"/>
              <a:defRPr/>
            </a:pPr>
            <a:endParaRPr lang="en-US" sz="1400" b="1" dirty="0">
              <a:solidFill>
                <a:srgbClr val="0D316E"/>
              </a:solidFill>
              <a:latin typeface="Verdana" pitchFamily="34" charset="0"/>
            </a:endParaRPr>
          </a:p>
          <a:p>
            <a:pPr eaLnBrk="0" hangingPunct="0">
              <a:spcBef>
                <a:spcPts val="0"/>
              </a:spcBef>
              <a:buFont typeface="Arial" charset="0"/>
              <a:buChar char="•"/>
              <a:defRPr/>
            </a:pPr>
            <a:endParaRPr lang="en-US" sz="1400" b="1" dirty="0">
              <a:solidFill>
                <a:srgbClr val="0D316E"/>
              </a:solidFill>
              <a:latin typeface="Verdana" pitchFamily="34" charset="0"/>
            </a:endParaRPr>
          </a:p>
          <a:p>
            <a:pPr eaLnBrk="0" hangingPunct="0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1400" b="1" dirty="0">
                <a:solidFill>
                  <a:srgbClr val="00B050"/>
                </a:solidFill>
                <a:latin typeface="Verdana" pitchFamily="34" charset="0"/>
              </a:rPr>
              <a:t>PHASES AND NOTIFICATIONS:</a:t>
            </a:r>
            <a:r>
              <a:rPr lang="en-US" sz="1400" b="1" dirty="0">
                <a:solidFill>
                  <a:srgbClr val="0D316E"/>
                </a:solidFill>
                <a:latin typeface="Verdana" pitchFamily="34" charset="0"/>
              </a:rPr>
              <a:t> </a:t>
            </a:r>
            <a:r>
              <a:rPr lang="en-US" sz="1400" dirty="0" smtClean="0">
                <a:solidFill>
                  <a:srgbClr val="0D316E"/>
                </a:solidFill>
                <a:latin typeface="Verdana" pitchFamily="34" charset="0"/>
              </a:rPr>
              <a:t>spreadsheet </a:t>
            </a:r>
            <a:r>
              <a:rPr lang="en-US" sz="1400" dirty="0">
                <a:solidFill>
                  <a:srgbClr val="0D316E"/>
                </a:solidFill>
                <a:latin typeface="Verdana" pitchFamily="34" charset="0"/>
              </a:rPr>
              <a:t>with the list of phases and </a:t>
            </a:r>
            <a:r>
              <a:rPr lang="en-US" sz="1400" dirty="0" smtClean="0">
                <a:solidFill>
                  <a:srgbClr val="0D316E"/>
                </a:solidFill>
                <a:latin typeface="Verdana" pitchFamily="34" charset="0"/>
              </a:rPr>
              <a:t>notifications</a:t>
            </a:r>
            <a:endParaRPr lang="en-US" sz="1400" dirty="0">
              <a:solidFill>
                <a:srgbClr val="0D316E"/>
              </a:solidFill>
              <a:latin typeface="Verdana" pitchFamily="34" charset="0"/>
            </a:endParaRPr>
          </a:p>
          <a:p>
            <a:pPr eaLnBrk="0" hangingPunct="0">
              <a:spcBef>
                <a:spcPts val="0"/>
              </a:spcBef>
              <a:buFont typeface="Arial" charset="0"/>
              <a:buChar char="•"/>
              <a:defRPr/>
            </a:pPr>
            <a:endParaRPr lang="en-US" sz="1400" b="1" dirty="0">
              <a:solidFill>
                <a:srgbClr val="0D316E"/>
              </a:solidFill>
              <a:latin typeface="Verdana" pitchFamily="34" charset="0"/>
            </a:endParaRPr>
          </a:p>
          <a:p>
            <a:pPr eaLnBrk="0" hangingPunct="0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1400" b="1" dirty="0" smtClean="0">
                <a:solidFill>
                  <a:srgbClr val="00B050"/>
                </a:solidFill>
                <a:latin typeface="Verdana" pitchFamily="34" charset="0"/>
              </a:rPr>
              <a:t>A2A  </a:t>
            </a:r>
            <a:r>
              <a:rPr lang="en-US" sz="1400" b="1" dirty="0">
                <a:solidFill>
                  <a:srgbClr val="00B050"/>
                </a:solidFill>
                <a:latin typeface="Verdana" pitchFamily="34" charset="0"/>
              </a:rPr>
              <a:t>Release Notes DRAFT version- :</a:t>
            </a:r>
            <a:r>
              <a:rPr lang="en-US" sz="1400" b="1" dirty="0" smtClean="0">
                <a:solidFill>
                  <a:srgbClr val="0D316E"/>
                </a:solidFill>
                <a:latin typeface="Verdana" pitchFamily="34" charset="0"/>
              </a:rPr>
              <a:t> </a:t>
            </a:r>
            <a:r>
              <a:rPr lang="en-US" sz="1400" dirty="0">
                <a:solidFill>
                  <a:srgbClr val="0D316E"/>
                </a:solidFill>
                <a:latin typeface="Verdana" pitchFamily="34" charset="0"/>
              </a:rPr>
              <a:t>describes the changes to the </a:t>
            </a:r>
            <a:r>
              <a:rPr lang="en-US" sz="1400" dirty="0" smtClean="0">
                <a:solidFill>
                  <a:srgbClr val="0D316E"/>
                </a:solidFill>
                <a:latin typeface="Verdana" pitchFamily="34" charset="0"/>
              </a:rPr>
              <a:t>A2A</a:t>
            </a:r>
          </a:p>
          <a:p>
            <a:pPr lvl="1" eaLnBrk="0" hangingPunct="0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1200" b="1" dirty="0" smtClean="0">
                <a:solidFill>
                  <a:srgbClr val="0D316E"/>
                </a:solidFill>
                <a:latin typeface="Verdana" pitchFamily="34" charset="0"/>
              </a:rPr>
              <a:t>A2A Release Note final version mid to end of August</a:t>
            </a:r>
            <a:endParaRPr lang="en-US" sz="1200" b="1" dirty="0">
              <a:solidFill>
                <a:srgbClr val="0D316E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61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D316E"/>
                </a:solidFill>
              </a:rPr>
              <a:t>Integration sites and </a:t>
            </a:r>
            <a:r>
              <a:rPr lang="en-US" dirty="0" smtClean="0">
                <a:solidFill>
                  <a:srgbClr val="0D316E"/>
                </a:solidFill>
              </a:rPr>
              <a:t>testing (I)</a:t>
            </a:r>
            <a:endParaRPr lang="it-IT" dirty="0"/>
          </a:p>
        </p:txBody>
      </p:sp>
      <p:pic>
        <p:nvPicPr>
          <p:cNvPr id="4" name="Picture 2" descr="Claims Porta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969" y="46950"/>
            <a:ext cx="2819455" cy="227688"/>
          </a:xfrm>
          <a:prstGeom prst="rect">
            <a:avLst/>
          </a:prstGeom>
          <a:noFill/>
          <a:ln>
            <a:solidFill>
              <a:schemeClr val="accent5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5900-AB54-B548-BC7B-89E2AACD9446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9" name="Segnaposto contenuto 1"/>
          <p:cNvSpPr txBox="1">
            <a:spLocks/>
          </p:cNvSpPr>
          <p:nvPr/>
        </p:nvSpPr>
        <p:spPr>
          <a:xfrm>
            <a:off x="543466" y="940287"/>
            <a:ext cx="7953554" cy="4658256"/>
          </a:xfrm>
          <a:prstGeom prst="rect">
            <a:avLst/>
          </a:prstGeom>
          <a:noFill/>
          <a:ln>
            <a:solidFill>
              <a:srgbClr val="003B79"/>
            </a:solidFill>
          </a:ln>
        </p:spPr>
        <p:txBody>
          <a:bodyPr lIns="180000" tIns="180000"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spcBef>
                <a:spcPts val="0"/>
              </a:spcBef>
              <a:buNone/>
              <a:defRPr/>
            </a:pPr>
            <a:r>
              <a:rPr lang="en-US" sz="1400" b="1" dirty="0">
                <a:solidFill>
                  <a:srgbClr val="0D316E"/>
                </a:solidFill>
                <a:latin typeface="Verdana" pitchFamily="34" charset="0"/>
              </a:rPr>
              <a:t> </a:t>
            </a:r>
            <a:endParaRPr lang="en-US" sz="1400" b="1" dirty="0" smtClean="0">
              <a:solidFill>
                <a:srgbClr val="0D316E"/>
              </a:solidFill>
              <a:latin typeface="Verdana" pitchFamily="34" charset="0"/>
            </a:endParaRPr>
          </a:p>
          <a:p>
            <a:pPr eaLnBrk="0" hangingPunct="0">
              <a:spcBef>
                <a:spcPts val="0"/>
              </a:spcBef>
              <a:buFont typeface="Arial" charset="0"/>
              <a:buChar char="•"/>
              <a:defRPr/>
            </a:pPr>
            <a:endParaRPr lang="en-US" sz="1400" b="1" dirty="0">
              <a:solidFill>
                <a:srgbClr val="0D316E"/>
              </a:solidFill>
              <a:latin typeface="Verdana" pitchFamily="34" charset="0"/>
            </a:endParaRPr>
          </a:p>
          <a:p>
            <a:pPr eaLnBrk="0" hangingPunct="0">
              <a:spcBef>
                <a:spcPts val="0"/>
              </a:spcBef>
              <a:buFont typeface="Arial" charset="0"/>
              <a:buChar char="•"/>
              <a:defRPr/>
            </a:pPr>
            <a:endParaRPr lang="en-US" sz="1400" b="1" dirty="0" smtClean="0">
              <a:solidFill>
                <a:srgbClr val="0D316E"/>
              </a:solidFill>
              <a:latin typeface="Verdana" pitchFamily="34" charset="0"/>
            </a:endParaRPr>
          </a:p>
          <a:p>
            <a:pPr eaLnBrk="0" hangingPunct="0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1400" b="1" dirty="0" smtClean="0">
                <a:solidFill>
                  <a:srgbClr val="0D316E"/>
                </a:solidFill>
                <a:latin typeface="Verdana" pitchFamily="34" charset="0"/>
              </a:rPr>
              <a:t>WEB </a:t>
            </a:r>
            <a:r>
              <a:rPr lang="en-US" sz="1400" b="1" dirty="0">
                <a:solidFill>
                  <a:srgbClr val="0D316E"/>
                </a:solidFill>
                <a:latin typeface="Verdana" pitchFamily="34" charset="0"/>
              </a:rPr>
              <a:t>TESTING (WEB Training site)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0D316E"/>
              </a:solidFill>
              <a:latin typeface="Verdana" pitchFamily="34" charset="0"/>
              <a:sym typeface="Wingdings" pitchFamily="2" charset="2"/>
            </a:endParaRPr>
          </a:p>
          <a:p>
            <a:pPr marL="0" indent="0" eaLnBrk="0" fontAlgn="auto" hangingPunc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 b="1" dirty="0" smtClean="0">
                <a:solidFill>
                  <a:srgbClr val="0D316E"/>
                </a:solidFill>
                <a:latin typeface="Verdana" pitchFamily="34" charset="0"/>
                <a:sym typeface="Wingdings" pitchFamily="2" charset="2"/>
              </a:rPr>
              <a:t>	 </a:t>
            </a:r>
            <a:r>
              <a:rPr lang="en-US" sz="1400" b="1" dirty="0">
                <a:solidFill>
                  <a:srgbClr val="FF0000"/>
                </a:solidFill>
                <a:latin typeface="Verdana" pitchFamily="34" charset="0"/>
                <a:sym typeface="Wingdings" pitchFamily="2" charset="2"/>
              </a:rPr>
              <a:t>https://training.rapidclaimsettlement.org.uk</a:t>
            </a:r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  <a:p>
            <a:pPr eaLnBrk="0" hangingPunct="0">
              <a:spcBef>
                <a:spcPts val="0"/>
              </a:spcBef>
              <a:buFont typeface="Arial" charset="0"/>
              <a:buChar char="•"/>
              <a:defRPr/>
            </a:pPr>
            <a:endParaRPr lang="en-US" sz="1400" b="1" dirty="0" smtClean="0">
              <a:solidFill>
                <a:srgbClr val="0D316E"/>
              </a:solidFill>
              <a:latin typeface="Verdana" pitchFamily="34" charset="0"/>
            </a:endParaRPr>
          </a:p>
          <a:p>
            <a:pPr eaLnBrk="0" hangingPunct="0">
              <a:spcBef>
                <a:spcPts val="0"/>
              </a:spcBef>
              <a:buFont typeface="Arial" charset="0"/>
              <a:buChar char="•"/>
              <a:defRPr/>
            </a:pPr>
            <a:endParaRPr lang="en-US" sz="1400" b="1" dirty="0">
              <a:solidFill>
                <a:srgbClr val="0D316E"/>
              </a:solidFill>
              <a:latin typeface="Verdana" pitchFamily="34" charset="0"/>
            </a:endParaRPr>
          </a:p>
          <a:p>
            <a:pPr eaLnBrk="0" hangingPunct="0">
              <a:spcBef>
                <a:spcPts val="0"/>
              </a:spcBef>
              <a:buFont typeface="Arial" charset="0"/>
              <a:buChar char="•"/>
              <a:defRPr/>
            </a:pPr>
            <a:endParaRPr lang="en-US" sz="1400" b="1" dirty="0" smtClean="0">
              <a:solidFill>
                <a:srgbClr val="0D316E"/>
              </a:solidFill>
              <a:latin typeface="Verdana" pitchFamily="34" charset="0"/>
            </a:endParaRPr>
          </a:p>
          <a:p>
            <a:pPr eaLnBrk="0" hangingPunct="0">
              <a:spcBef>
                <a:spcPts val="0"/>
              </a:spcBef>
              <a:buFont typeface="Arial" charset="0"/>
              <a:buChar char="•"/>
              <a:defRPr/>
            </a:pPr>
            <a:endParaRPr lang="en-US" sz="1400" b="1" dirty="0">
              <a:solidFill>
                <a:srgbClr val="0D316E"/>
              </a:solidFill>
              <a:latin typeface="Verdana" pitchFamily="34" charset="0"/>
            </a:endParaRPr>
          </a:p>
          <a:p>
            <a:pPr eaLnBrk="0" hangingPunct="0">
              <a:spcBef>
                <a:spcPts val="0"/>
              </a:spcBef>
              <a:buFont typeface="Arial" charset="0"/>
              <a:buChar char="•"/>
              <a:defRPr/>
            </a:pPr>
            <a:endParaRPr lang="en-US" sz="1400" b="1" dirty="0">
              <a:solidFill>
                <a:srgbClr val="0D316E"/>
              </a:solidFill>
              <a:latin typeface="Verdana" pitchFamily="34" charset="0"/>
            </a:endParaRPr>
          </a:p>
          <a:p>
            <a:pPr eaLnBrk="0" hangingPunct="0">
              <a:spcBef>
                <a:spcPts val="0"/>
              </a:spcBef>
              <a:buFont typeface="Arial" charset="0"/>
              <a:buChar char="•"/>
              <a:defRPr/>
            </a:pPr>
            <a:endParaRPr lang="en-US" sz="1400" b="1" dirty="0">
              <a:solidFill>
                <a:srgbClr val="0D316E"/>
              </a:solidFill>
              <a:latin typeface="Verdana" pitchFamily="34" charset="0"/>
            </a:endParaRPr>
          </a:p>
          <a:p>
            <a:pPr eaLnBrk="0" hangingPunct="0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1400" b="1" dirty="0">
                <a:solidFill>
                  <a:srgbClr val="0D316E"/>
                </a:solidFill>
                <a:latin typeface="Verdana" pitchFamily="34" charset="0"/>
              </a:rPr>
              <a:t> A2A TESTING (A2A Integration site)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0D316E"/>
              </a:solidFill>
              <a:latin typeface="Verdana" pitchFamily="34" charset="0"/>
              <a:sym typeface="Wingdings" pitchFamily="2" charset="2"/>
            </a:endParaRPr>
          </a:p>
          <a:p>
            <a:pPr marL="0" indent="0" eaLnBrk="0" fontAlgn="auto" hangingPunc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 b="1" dirty="0" smtClean="0">
                <a:solidFill>
                  <a:srgbClr val="0D316E"/>
                </a:solidFill>
                <a:latin typeface="Verdana" pitchFamily="34" charset="0"/>
                <a:sym typeface="Wingdings" pitchFamily="2" charset="2"/>
              </a:rPr>
              <a:t>	 </a:t>
            </a:r>
            <a:r>
              <a:rPr lang="en-US" sz="1400" b="1" dirty="0">
                <a:solidFill>
                  <a:srgbClr val="FF0000"/>
                </a:solidFill>
                <a:latin typeface="Verdana" pitchFamily="34" charset="0"/>
                <a:sym typeface="Wingdings" pitchFamily="2" charset="2"/>
              </a:rPr>
              <a:t>https://</a:t>
            </a:r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  <a:sym typeface="Wingdings" pitchFamily="2" charset="2"/>
              </a:rPr>
              <a:t>piptesta2a.crif.com</a:t>
            </a:r>
            <a:endParaRPr lang="en-US" sz="1400" b="1" dirty="0">
              <a:solidFill>
                <a:srgbClr val="FF0000"/>
              </a:solidFill>
              <a:latin typeface="Verdana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2174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D316E"/>
                </a:solidFill>
              </a:rPr>
              <a:t>Integration sites and </a:t>
            </a:r>
            <a:r>
              <a:rPr lang="en-US" dirty="0" smtClean="0">
                <a:solidFill>
                  <a:srgbClr val="0D316E"/>
                </a:solidFill>
              </a:rPr>
              <a:t>testing (II)</a:t>
            </a:r>
            <a:endParaRPr lang="it-IT" dirty="0"/>
          </a:p>
        </p:txBody>
      </p:sp>
      <p:pic>
        <p:nvPicPr>
          <p:cNvPr id="4" name="Picture 2" descr="Claims Porta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969" y="46950"/>
            <a:ext cx="2819455" cy="227688"/>
          </a:xfrm>
          <a:prstGeom prst="rect">
            <a:avLst/>
          </a:prstGeom>
          <a:noFill/>
          <a:ln>
            <a:solidFill>
              <a:schemeClr val="accent5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5900-AB54-B548-BC7B-89E2AACD9446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9" name="Segnaposto contenuto 1"/>
          <p:cNvSpPr txBox="1">
            <a:spLocks/>
          </p:cNvSpPr>
          <p:nvPr/>
        </p:nvSpPr>
        <p:spPr>
          <a:xfrm>
            <a:off x="543466" y="940287"/>
            <a:ext cx="7953554" cy="4658256"/>
          </a:xfrm>
          <a:prstGeom prst="rect">
            <a:avLst/>
          </a:prstGeom>
          <a:noFill/>
          <a:ln>
            <a:solidFill>
              <a:srgbClr val="003B79"/>
            </a:solidFill>
          </a:ln>
        </p:spPr>
        <p:txBody>
          <a:bodyPr lIns="180000" tIns="180000"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ts val="0"/>
              </a:spcBef>
              <a:buFont typeface="Arial" charset="0"/>
              <a:buChar char="•"/>
              <a:defRPr/>
            </a:pPr>
            <a:endParaRPr lang="en-US" sz="1400" b="1" dirty="0" smtClean="0">
              <a:solidFill>
                <a:srgbClr val="0D316E"/>
              </a:solidFill>
              <a:latin typeface="Verdana" pitchFamily="34" charset="0"/>
            </a:endParaRPr>
          </a:p>
          <a:p>
            <a:pPr eaLnBrk="0" hangingPunct="0">
              <a:spcBef>
                <a:spcPts val="0"/>
              </a:spcBef>
              <a:buFont typeface="Arial" charset="0"/>
              <a:buChar char="•"/>
              <a:defRPr/>
            </a:pPr>
            <a:endParaRPr lang="en-US" sz="1400" b="1" dirty="0">
              <a:solidFill>
                <a:srgbClr val="0D316E"/>
              </a:solidFill>
              <a:latin typeface="Verdana" pitchFamily="34" charset="0"/>
            </a:endParaRPr>
          </a:p>
          <a:p>
            <a:pPr eaLnBrk="0" hangingPunct="0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1400" b="1" dirty="0" smtClean="0">
                <a:solidFill>
                  <a:srgbClr val="0D316E"/>
                </a:solidFill>
                <a:latin typeface="Verdana" pitchFamily="34" charset="0"/>
              </a:rPr>
              <a:t>A2A </a:t>
            </a:r>
            <a:r>
              <a:rPr lang="en-US" sz="1400" b="1" dirty="0">
                <a:solidFill>
                  <a:srgbClr val="0D316E"/>
                </a:solidFill>
                <a:latin typeface="Verdana" pitchFamily="34" charset="0"/>
              </a:rPr>
              <a:t>QUERIES to be directed to the Helpdesk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0D316E"/>
              </a:solidFill>
              <a:latin typeface="Verdana" pitchFamily="34" charset="0"/>
              <a:sym typeface="Wingdings" pitchFamily="2" charset="2"/>
            </a:endParaRPr>
          </a:p>
          <a:p>
            <a:pPr marL="0" indent="0" eaLnBrk="0" fontAlgn="auto" hangingPunc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 b="1" dirty="0" smtClean="0">
                <a:solidFill>
                  <a:srgbClr val="0D316E"/>
                </a:solidFill>
                <a:latin typeface="Verdana" pitchFamily="34" charset="0"/>
                <a:sym typeface="Wingdings" pitchFamily="2" charset="2"/>
              </a:rPr>
              <a:t>	 </a:t>
            </a:r>
            <a:r>
              <a:rPr lang="it-IT" sz="1400" b="1" dirty="0">
                <a:solidFill>
                  <a:srgbClr val="FF0000"/>
                </a:solidFill>
                <a:latin typeface="Verdana" pitchFamily="34" charset="0"/>
                <a:sym typeface="Wingdings" pitchFamily="2" charset="2"/>
              </a:rPr>
              <a:t>helpdesk@rapidclaimsettlement.org.uk </a:t>
            </a:r>
            <a:endParaRPr lang="en-US" sz="1400" b="1" dirty="0">
              <a:solidFill>
                <a:srgbClr val="FF0000"/>
              </a:solidFill>
              <a:latin typeface="Verdana" pitchFamily="34" charset="0"/>
              <a:sym typeface="Wingdings" pitchFamily="2" charset="2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0D316E"/>
              </a:solidFill>
              <a:latin typeface="Verdana" pitchFamily="34" charset="0"/>
            </a:endParaRPr>
          </a:p>
          <a:p>
            <a:pPr lvl="1" eaLnBrk="0" hangingPunct="0">
              <a:spcBef>
                <a:spcPts val="0"/>
              </a:spcBef>
              <a:defRPr/>
            </a:pPr>
            <a:r>
              <a:rPr lang="en-US" sz="1200" b="1" dirty="0" smtClean="0">
                <a:solidFill>
                  <a:srgbClr val="0D316E"/>
                </a:solidFill>
                <a:latin typeface="Verdana" pitchFamily="34" charset="0"/>
              </a:rPr>
              <a:t>with </a:t>
            </a:r>
            <a:r>
              <a:rPr lang="en-US" sz="1200" b="1" dirty="0">
                <a:solidFill>
                  <a:srgbClr val="0D316E"/>
                </a:solidFill>
                <a:latin typeface="Verdana" pitchFamily="34" charset="0"/>
              </a:rPr>
              <a:t>e-mail subject “A2A QUERY RELEASE </a:t>
            </a:r>
            <a:r>
              <a:rPr lang="en-US" sz="1200" b="1" dirty="0" smtClean="0">
                <a:solidFill>
                  <a:srgbClr val="0D316E"/>
                </a:solidFill>
                <a:latin typeface="Verdana" pitchFamily="34" charset="0"/>
              </a:rPr>
              <a:t>5”</a:t>
            </a:r>
          </a:p>
          <a:p>
            <a:pPr marL="0" indent="0" eaLnBrk="0" fontAlgn="auto" hangingPunc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400" b="1" dirty="0" smtClean="0">
              <a:solidFill>
                <a:srgbClr val="0D316E"/>
              </a:solidFill>
              <a:latin typeface="Verdana" pitchFamily="34" charset="0"/>
            </a:endParaRPr>
          </a:p>
          <a:p>
            <a:pPr lvl="1" eaLnBrk="0" hangingPunct="0">
              <a:spcBef>
                <a:spcPts val="0"/>
              </a:spcBef>
              <a:defRPr/>
            </a:pPr>
            <a:r>
              <a:rPr lang="en-US" sz="1200" dirty="0" smtClean="0">
                <a:solidFill>
                  <a:srgbClr val="0D316E"/>
                </a:solidFill>
                <a:latin typeface="Verdana" pitchFamily="34" charset="0"/>
              </a:rPr>
              <a:t>please </a:t>
            </a:r>
            <a:r>
              <a:rPr lang="en-GB" sz="1200" dirty="0" smtClean="0"/>
              <a:t>include </a:t>
            </a:r>
            <a:r>
              <a:rPr lang="en-GB" sz="1200" dirty="0"/>
              <a:t>XML input and output with </a:t>
            </a:r>
            <a:r>
              <a:rPr lang="en-GB" sz="1200" dirty="0" smtClean="0"/>
              <a:t>your queries</a:t>
            </a:r>
            <a:endParaRPr lang="en-US" sz="12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 smtClean="0"/>
          </a:p>
          <a:p>
            <a:r>
              <a:rPr lang="en-GB" sz="1400" b="1" dirty="0" smtClean="0"/>
              <a:t>CHECK YOUR TEST CREDENTIALS</a:t>
            </a:r>
          </a:p>
          <a:p>
            <a:pPr lvl="1"/>
            <a:r>
              <a:rPr lang="en-GB" sz="1200" dirty="0" smtClean="0"/>
              <a:t>please check </a:t>
            </a:r>
            <a:r>
              <a:rPr lang="en-GB" sz="1200" dirty="0"/>
              <a:t>that </a:t>
            </a:r>
            <a:r>
              <a:rPr lang="en-GB" sz="1200" dirty="0" smtClean="0"/>
              <a:t>your TEST credentials </a:t>
            </a:r>
            <a:r>
              <a:rPr lang="en-GB" sz="1200" dirty="0"/>
              <a:t>are enabled a </a:t>
            </a:r>
            <a:r>
              <a:rPr lang="en-GB" sz="1200" dirty="0" smtClean="0"/>
              <a:t>couple of weeks </a:t>
            </a:r>
            <a:r>
              <a:rPr lang="en-GB" sz="1200" dirty="0"/>
              <a:t>or so before </a:t>
            </a:r>
            <a:r>
              <a:rPr lang="en-GB" sz="1200" dirty="0" smtClean="0"/>
              <a:t>you start </a:t>
            </a:r>
            <a:r>
              <a:rPr lang="en-GB" sz="1200" dirty="0"/>
              <a:t>testing</a:t>
            </a:r>
            <a:endParaRPr lang="en-US" sz="1200" b="1" dirty="0" err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9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75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PROGRESS TO DATE-</a:t>
            </a:r>
            <a:r>
              <a:rPr lang="it-IT" dirty="0" err="1" smtClean="0"/>
              <a:t>Timeframe</a:t>
            </a:r>
            <a:r>
              <a:rPr lang="it-IT" dirty="0" smtClean="0"/>
              <a:t> &amp; </a:t>
            </a:r>
            <a:r>
              <a:rPr lang="it-IT" dirty="0" err="1" smtClean="0"/>
              <a:t>milestones</a:t>
            </a:r>
            <a:endParaRPr lang="it-IT" sz="1400" b="0" dirty="0"/>
          </a:p>
        </p:txBody>
      </p:sp>
      <p:pic>
        <p:nvPicPr>
          <p:cNvPr id="4" name="Picture 2" descr="Claims Porta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969" y="46950"/>
            <a:ext cx="2819455" cy="227688"/>
          </a:xfrm>
          <a:prstGeom prst="rect">
            <a:avLst/>
          </a:prstGeom>
          <a:noFill/>
          <a:ln>
            <a:solidFill>
              <a:schemeClr val="accent5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5900-AB54-B548-BC7B-89E2AACD9446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47" name="AutoShape 9"/>
          <p:cNvSpPr>
            <a:spLocks noChangeArrowheads="1"/>
          </p:cNvSpPr>
          <p:nvPr/>
        </p:nvSpPr>
        <p:spPr bwMode="auto">
          <a:xfrm>
            <a:off x="7254691" y="2194742"/>
            <a:ext cx="1692000" cy="576263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Clr>
                <a:srgbClr val="0D316E"/>
              </a:buClr>
              <a:buSzPct val="130000"/>
              <a:defRPr/>
            </a:pPr>
            <a:r>
              <a:rPr lang="en-GB" sz="1700" b="1" dirty="0">
                <a:solidFill>
                  <a:schemeClr val="bg1"/>
                </a:solidFill>
                <a:latin typeface="+mn-lt"/>
              </a:rPr>
              <a:t>GO </a:t>
            </a:r>
            <a:r>
              <a:rPr lang="en-GB" sz="1700" b="1" dirty="0" smtClean="0">
                <a:solidFill>
                  <a:schemeClr val="bg1"/>
                </a:solidFill>
                <a:latin typeface="+mn-lt"/>
              </a:rPr>
              <a:t>LIVE</a:t>
            </a:r>
            <a:endParaRPr lang="en-GB" sz="17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8" name="Parentesi graffa chiusa 12"/>
          <p:cNvSpPr>
            <a:spLocks/>
          </p:cNvSpPr>
          <p:nvPr/>
        </p:nvSpPr>
        <p:spPr bwMode="auto">
          <a:xfrm rot="-5400000">
            <a:off x="3791973" y="-30905"/>
            <a:ext cx="697368" cy="5868744"/>
          </a:xfrm>
          <a:prstGeom prst="rightBrace">
            <a:avLst>
              <a:gd name="adj1" fmla="val 21993"/>
              <a:gd name="adj2" fmla="val 50000"/>
            </a:avLst>
          </a:prstGeom>
          <a:solidFill>
            <a:schemeClr val="bg1"/>
          </a:solidFill>
          <a:ln w="2857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endParaRPr lang="it-IT">
              <a:latin typeface="Verdana" pitchFamily="34" charset="0"/>
            </a:endParaRPr>
          </a:p>
        </p:txBody>
      </p:sp>
      <p:sp>
        <p:nvSpPr>
          <p:cNvPr id="49" name="CasellaDiTesto 48"/>
          <p:cNvSpPr txBox="1"/>
          <p:nvPr/>
        </p:nvSpPr>
        <p:spPr>
          <a:xfrm>
            <a:off x="3402620" y="1906710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accent1"/>
                </a:solidFill>
                <a:latin typeface="+mn-lt"/>
              </a:rPr>
              <a:t>A2A INTEGRATION</a:t>
            </a:r>
          </a:p>
          <a:p>
            <a:pPr algn="ctr"/>
            <a:r>
              <a:rPr lang="it-IT" sz="1600" b="1" dirty="0" smtClean="0">
                <a:solidFill>
                  <a:schemeClr val="accent1"/>
                </a:solidFill>
                <a:latin typeface="+mn-lt"/>
              </a:rPr>
              <a:t>(6 WEEKS)</a:t>
            </a:r>
          </a:p>
        </p:txBody>
      </p:sp>
      <p:cxnSp>
        <p:nvCxnSpPr>
          <p:cNvPr id="53" name="Connettore 1 52"/>
          <p:cNvCxnSpPr/>
          <p:nvPr/>
        </p:nvCxnSpPr>
        <p:spPr>
          <a:xfrm>
            <a:off x="90252" y="3396167"/>
            <a:ext cx="828000" cy="0"/>
          </a:xfrm>
          <a:prstGeom prst="line">
            <a:avLst/>
          </a:prstGeom>
          <a:ln w="76200"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uppo 53"/>
          <p:cNvGrpSpPr/>
          <p:nvPr/>
        </p:nvGrpSpPr>
        <p:grpSpPr>
          <a:xfrm>
            <a:off x="432268" y="3252151"/>
            <a:ext cx="8694431" cy="708239"/>
            <a:chOff x="414073" y="4994820"/>
            <a:chExt cx="8694431" cy="708239"/>
          </a:xfrm>
        </p:grpSpPr>
        <p:sp>
          <p:nvSpPr>
            <p:cNvPr id="55" name="CasellaDiTesto 54"/>
            <p:cNvSpPr txBox="1"/>
            <p:nvPr/>
          </p:nvSpPr>
          <p:spPr>
            <a:xfrm>
              <a:off x="414073" y="5364505"/>
              <a:ext cx="19534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 smtClean="0">
                  <a:solidFill>
                    <a:schemeClr val="accent1"/>
                  </a:solidFill>
                </a:rPr>
                <a:t>17</a:t>
              </a:r>
              <a:r>
                <a:rPr lang="it-IT" sz="1600" b="1" dirty="0" smtClean="0">
                  <a:solidFill>
                    <a:schemeClr val="accent1"/>
                  </a:solidFill>
                  <a:latin typeface="+mn-lt"/>
                </a:rPr>
                <a:t>th </a:t>
              </a:r>
              <a:r>
                <a:rPr lang="it-IT" sz="1600" b="1" dirty="0" err="1" smtClean="0">
                  <a:solidFill>
                    <a:schemeClr val="accent1"/>
                  </a:solidFill>
                  <a:latin typeface="+mn-lt"/>
                </a:rPr>
                <a:t>Oct</a:t>
              </a:r>
              <a:r>
                <a:rPr lang="it-IT" sz="1600" b="1" dirty="0" smtClean="0">
                  <a:solidFill>
                    <a:schemeClr val="accent1"/>
                  </a:solidFill>
                  <a:latin typeface="+mn-lt"/>
                </a:rPr>
                <a:t> 2016</a:t>
              </a:r>
            </a:p>
          </p:txBody>
        </p:sp>
        <p:sp>
          <p:nvSpPr>
            <p:cNvPr id="56" name="CasellaDiTesto 55"/>
            <p:cNvSpPr txBox="1"/>
            <p:nvPr/>
          </p:nvSpPr>
          <p:spPr>
            <a:xfrm>
              <a:off x="7056488" y="5364505"/>
              <a:ext cx="20520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 smtClean="0">
                  <a:solidFill>
                    <a:schemeClr val="accent1"/>
                  </a:solidFill>
                </a:rPr>
                <a:t>29th</a:t>
              </a:r>
              <a:r>
                <a:rPr lang="it-IT" sz="1600" b="1" dirty="0" smtClean="0">
                  <a:solidFill>
                    <a:schemeClr val="accent1"/>
                  </a:solidFill>
                  <a:latin typeface="+mn-lt"/>
                </a:rPr>
                <a:t> </a:t>
              </a:r>
              <a:r>
                <a:rPr lang="it-IT" sz="1600" b="1" dirty="0" err="1" smtClean="0">
                  <a:solidFill>
                    <a:schemeClr val="accent1"/>
                  </a:solidFill>
                  <a:latin typeface="+mn-lt"/>
                </a:rPr>
                <a:t>Nov</a:t>
              </a:r>
              <a:r>
                <a:rPr lang="it-IT" sz="1600" b="1" dirty="0" smtClean="0">
                  <a:solidFill>
                    <a:schemeClr val="accent1"/>
                  </a:solidFill>
                  <a:latin typeface="+mn-lt"/>
                </a:rPr>
                <a:t> 2016</a:t>
              </a:r>
            </a:p>
          </p:txBody>
        </p:sp>
        <p:grpSp>
          <p:nvGrpSpPr>
            <p:cNvPr id="57" name="Gruppo 35"/>
            <p:cNvGrpSpPr/>
            <p:nvPr/>
          </p:nvGrpSpPr>
          <p:grpSpPr>
            <a:xfrm>
              <a:off x="900057" y="4994820"/>
              <a:ext cx="7919991" cy="288032"/>
              <a:chOff x="900057" y="4994820"/>
              <a:chExt cx="7919991" cy="288032"/>
            </a:xfrm>
          </p:grpSpPr>
          <p:cxnSp>
            <p:nvCxnSpPr>
              <p:cNvPr id="58" name="Connettore 1 57"/>
              <p:cNvCxnSpPr>
                <a:stCxn id="59" idx="6"/>
              </p:cNvCxnSpPr>
              <p:nvPr/>
            </p:nvCxnSpPr>
            <p:spPr>
              <a:xfrm>
                <a:off x="1188089" y="5138836"/>
                <a:ext cx="7631959" cy="0"/>
              </a:xfrm>
              <a:prstGeom prst="line">
                <a:avLst/>
              </a:prstGeom>
              <a:ln w="7620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e 58"/>
              <p:cNvSpPr/>
              <p:nvPr/>
            </p:nvSpPr>
            <p:spPr bwMode="auto">
              <a:xfrm>
                <a:off x="900057" y="499482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wrap="none" rtlCol="0" anchor="ctr">
                <a:normAutofit fontScale="47500" lnSpcReduction="20000"/>
              </a:bodyPr>
              <a:lstStyle/>
              <a:p>
                <a:pPr algn="ctr"/>
                <a:endParaRPr lang="it-IT" b="1" dirty="0"/>
              </a:p>
            </p:txBody>
          </p:sp>
          <p:sp>
            <p:nvSpPr>
              <p:cNvPr id="60" name="Ovale 59"/>
              <p:cNvSpPr/>
              <p:nvPr/>
            </p:nvSpPr>
            <p:spPr bwMode="auto">
              <a:xfrm>
                <a:off x="7938480" y="499482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wrap="none" rtlCol="0" anchor="ctr">
                <a:normAutofit fontScale="92500" lnSpcReduction="10000"/>
              </a:bodyPr>
              <a:lstStyle/>
              <a:p>
                <a:pPr algn="ctr"/>
                <a:endParaRPr lang="it-IT" sz="900" b="1" dirty="0"/>
              </a:p>
            </p:txBody>
          </p:sp>
        </p:grpSp>
      </p:grpSp>
      <p:sp>
        <p:nvSpPr>
          <p:cNvPr id="61" name="AutoShape 9"/>
          <p:cNvSpPr>
            <a:spLocks noChangeArrowheads="1"/>
          </p:cNvSpPr>
          <p:nvPr/>
        </p:nvSpPr>
        <p:spPr bwMode="auto">
          <a:xfrm>
            <a:off x="234268" y="2194742"/>
            <a:ext cx="1692000" cy="576263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Clr>
                <a:srgbClr val="0D316E"/>
              </a:buClr>
              <a:buSzPct val="130000"/>
              <a:defRPr/>
            </a:pPr>
            <a:r>
              <a:rPr lang="en-GB" sz="1600" b="1" dirty="0" smtClean="0">
                <a:solidFill>
                  <a:schemeClr val="bg1"/>
                </a:solidFill>
                <a:latin typeface="+mn-lt"/>
              </a:rPr>
              <a:t>TEST SITE </a:t>
            </a:r>
          </a:p>
          <a:p>
            <a:pPr marL="342900" indent="-342900" algn="ctr">
              <a:spcBef>
                <a:spcPct val="20000"/>
              </a:spcBef>
              <a:buClr>
                <a:srgbClr val="0D316E"/>
              </a:buClr>
              <a:buSzPct val="130000"/>
              <a:defRPr/>
            </a:pPr>
            <a:r>
              <a:rPr lang="en-GB" sz="1600" b="1" dirty="0" smtClean="0">
                <a:solidFill>
                  <a:schemeClr val="bg1"/>
                </a:solidFill>
                <a:latin typeface="+mn-lt"/>
              </a:rPr>
              <a:t>AVAILABLE</a:t>
            </a:r>
            <a:endParaRPr lang="en-GB" sz="1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849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Release 5 </a:t>
            </a:r>
            <a:r>
              <a:rPr lang="it-IT" dirty="0" err="1" smtClean="0"/>
              <a:t>changes</a:t>
            </a:r>
            <a:endParaRPr lang="it-IT" sz="1400" b="0" dirty="0"/>
          </a:p>
        </p:txBody>
      </p:sp>
      <p:pic>
        <p:nvPicPr>
          <p:cNvPr id="4" name="Picture 2" descr="Claims Porta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969" y="46950"/>
            <a:ext cx="2819455" cy="227688"/>
          </a:xfrm>
          <a:prstGeom prst="rect">
            <a:avLst/>
          </a:prstGeom>
          <a:noFill/>
          <a:ln>
            <a:solidFill>
              <a:schemeClr val="accent5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5900-AB54-B548-BC7B-89E2AACD9446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17" name="Segnaposto contenuto 1"/>
          <p:cNvSpPr txBox="1">
            <a:spLocks/>
          </p:cNvSpPr>
          <p:nvPr/>
        </p:nvSpPr>
        <p:spPr>
          <a:xfrm>
            <a:off x="543465" y="1399540"/>
            <a:ext cx="7939567" cy="1769886"/>
          </a:xfrm>
          <a:prstGeom prst="rect">
            <a:avLst/>
          </a:prstGeom>
          <a:solidFill>
            <a:schemeClr val="bg1"/>
          </a:solidFill>
          <a:ln>
            <a:solidFill>
              <a:srgbClr val="003B79"/>
            </a:solidFill>
          </a:ln>
        </p:spPr>
        <p:txBody>
          <a:bodyPr lIns="180000" tIns="180000"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b="1" dirty="0" smtClean="0">
                <a:solidFill>
                  <a:srgbClr val="002060"/>
                </a:solidFill>
              </a:rPr>
              <a:t>The </a:t>
            </a:r>
            <a:r>
              <a:rPr lang="it-IT" sz="1400" b="1" dirty="0" err="1" smtClean="0">
                <a:solidFill>
                  <a:srgbClr val="002060"/>
                </a:solidFill>
              </a:rPr>
              <a:t>following</a:t>
            </a:r>
            <a:r>
              <a:rPr lang="it-IT" sz="1400" b="1" dirty="0" smtClean="0">
                <a:solidFill>
                  <a:srgbClr val="002060"/>
                </a:solidFill>
              </a:rPr>
              <a:t> </a:t>
            </a:r>
            <a:r>
              <a:rPr lang="it-IT" sz="1400" b="1" dirty="0" err="1" smtClean="0">
                <a:solidFill>
                  <a:srgbClr val="002060"/>
                </a:solidFill>
              </a:rPr>
              <a:t>changes</a:t>
            </a:r>
            <a:r>
              <a:rPr lang="it-IT" sz="1400" b="1" dirty="0" smtClean="0">
                <a:solidFill>
                  <a:srgbClr val="002060"/>
                </a:solidFill>
              </a:rPr>
              <a:t> </a:t>
            </a:r>
            <a:r>
              <a:rPr lang="it-IT" sz="1400" b="1" dirty="0" err="1" smtClean="0">
                <a:solidFill>
                  <a:srgbClr val="002060"/>
                </a:solidFill>
              </a:rPr>
              <a:t>will</a:t>
            </a:r>
            <a:r>
              <a:rPr lang="it-IT" sz="1400" b="1" dirty="0" smtClean="0">
                <a:solidFill>
                  <a:srgbClr val="002060"/>
                </a:solidFill>
              </a:rPr>
              <a:t> </a:t>
            </a:r>
            <a:r>
              <a:rPr lang="it-IT" sz="1400" b="1" dirty="0" err="1" smtClean="0">
                <a:solidFill>
                  <a:srgbClr val="002060"/>
                </a:solidFill>
              </a:rPr>
              <a:t>only</a:t>
            </a:r>
            <a:r>
              <a:rPr lang="it-IT" sz="1400" b="1" dirty="0" smtClean="0">
                <a:solidFill>
                  <a:srgbClr val="002060"/>
                </a:solidFill>
              </a:rPr>
              <a:t> </a:t>
            </a:r>
            <a:r>
              <a:rPr lang="it-IT" sz="1400" b="1" dirty="0" err="1" smtClean="0">
                <a:solidFill>
                  <a:srgbClr val="002060"/>
                </a:solidFill>
              </a:rPr>
              <a:t>apply</a:t>
            </a:r>
            <a:r>
              <a:rPr lang="it-IT" sz="1400" b="1" dirty="0" smtClean="0">
                <a:solidFill>
                  <a:srgbClr val="002060"/>
                </a:solidFill>
              </a:rPr>
              <a:t> to new </a:t>
            </a:r>
            <a:r>
              <a:rPr lang="it-IT" sz="1400" b="1" dirty="0" err="1" smtClean="0">
                <a:solidFill>
                  <a:srgbClr val="002060"/>
                </a:solidFill>
              </a:rPr>
              <a:t>claims</a:t>
            </a:r>
            <a:r>
              <a:rPr lang="it-IT" sz="1400" b="1" dirty="0" smtClean="0">
                <a:solidFill>
                  <a:srgbClr val="002060"/>
                </a:solidFill>
              </a:rPr>
              <a:t> </a:t>
            </a:r>
            <a:r>
              <a:rPr lang="it-IT" sz="1400" b="1" dirty="0" err="1" smtClean="0">
                <a:solidFill>
                  <a:srgbClr val="002060"/>
                </a:solidFill>
              </a:rPr>
              <a:t>created</a:t>
            </a:r>
            <a:r>
              <a:rPr lang="it-IT" sz="1400" b="1" dirty="0" smtClean="0">
                <a:solidFill>
                  <a:srgbClr val="002060"/>
                </a:solidFill>
              </a:rPr>
              <a:t> from the Release 5 on:</a:t>
            </a:r>
          </a:p>
          <a:p>
            <a:pPr>
              <a:buFontTx/>
              <a:buChar char="-"/>
            </a:pPr>
            <a:r>
              <a:rPr lang="it-IT" sz="1400" dirty="0" err="1" smtClean="0">
                <a:solidFill>
                  <a:srgbClr val="002060"/>
                </a:solidFill>
              </a:rPr>
              <a:t>AskCUE</a:t>
            </a:r>
            <a:r>
              <a:rPr lang="it-IT" sz="1400" dirty="0" smtClean="0">
                <a:solidFill>
                  <a:srgbClr val="002060"/>
                </a:solidFill>
              </a:rPr>
              <a:t> PI </a:t>
            </a:r>
            <a:r>
              <a:rPr lang="it-IT" sz="1400" dirty="0" err="1" smtClean="0">
                <a:solidFill>
                  <a:srgbClr val="002060"/>
                </a:solidFill>
              </a:rPr>
              <a:t>field</a:t>
            </a:r>
            <a:endParaRPr lang="it-IT" sz="1400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it-IT" sz="1400" dirty="0" err="1" smtClean="0">
                <a:solidFill>
                  <a:srgbClr val="002060"/>
                </a:solidFill>
              </a:rPr>
              <a:t>MedCo</a:t>
            </a:r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 err="1" smtClean="0">
                <a:solidFill>
                  <a:srgbClr val="002060"/>
                </a:solidFill>
              </a:rPr>
              <a:t>fields</a:t>
            </a:r>
            <a:endParaRPr lang="it-IT" sz="1400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it-IT" sz="1400" dirty="0" smtClean="0">
                <a:solidFill>
                  <a:srgbClr val="002060"/>
                </a:solidFill>
              </a:rPr>
              <a:t>CRU Reference </a:t>
            </a:r>
            <a:r>
              <a:rPr lang="it-IT" sz="1400" dirty="0" err="1" smtClean="0">
                <a:solidFill>
                  <a:srgbClr val="002060"/>
                </a:solidFill>
              </a:rPr>
              <a:t>fields</a:t>
            </a:r>
            <a:endParaRPr lang="it-IT" sz="1400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it-IT" sz="1400" dirty="0" err="1" smtClean="0">
                <a:solidFill>
                  <a:srgbClr val="002060"/>
                </a:solidFill>
              </a:rPr>
              <a:t>Rejection</a:t>
            </a:r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 err="1" smtClean="0">
                <a:solidFill>
                  <a:srgbClr val="002060"/>
                </a:solidFill>
              </a:rPr>
              <a:t>process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18" name="Segnaposto contenuto 1"/>
          <p:cNvSpPr txBox="1">
            <a:spLocks/>
          </p:cNvSpPr>
          <p:nvPr/>
        </p:nvSpPr>
        <p:spPr>
          <a:xfrm>
            <a:off x="543466" y="3692369"/>
            <a:ext cx="7939567" cy="1087449"/>
          </a:xfrm>
          <a:prstGeom prst="rect">
            <a:avLst/>
          </a:prstGeom>
          <a:solidFill>
            <a:schemeClr val="bg1"/>
          </a:solidFill>
          <a:ln>
            <a:solidFill>
              <a:srgbClr val="003B79"/>
            </a:solidFill>
          </a:ln>
        </p:spPr>
        <p:txBody>
          <a:bodyPr lIns="180000" tIns="180000"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it-IT" sz="1400" b="1" dirty="0" err="1"/>
              <a:t>This</a:t>
            </a:r>
            <a:r>
              <a:rPr lang="it-IT" sz="1400" b="1" dirty="0"/>
              <a:t> </a:t>
            </a:r>
            <a:r>
              <a:rPr lang="it-IT" sz="1400" b="1" dirty="0" err="1"/>
              <a:t>change</a:t>
            </a:r>
            <a:r>
              <a:rPr lang="it-IT" sz="1400" b="1" dirty="0"/>
              <a:t> </a:t>
            </a:r>
            <a:r>
              <a:rPr lang="it-IT" sz="1400" b="1" dirty="0" err="1"/>
              <a:t>will</a:t>
            </a:r>
            <a:r>
              <a:rPr lang="it-IT" sz="1400" b="1" dirty="0"/>
              <a:t> </a:t>
            </a:r>
            <a:r>
              <a:rPr lang="it-IT" sz="1400" b="1" dirty="0" err="1"/>
              <a:t>apply</a:t>
            </a:r>
            <a:r>
              <a:rPr lang="it-IT" sz="1400" b="1" dirty="0"/>
              <a:t> to </a:t>
            </a:r>
            <a:r>
              <a:rPr lang="it-IT" sz="1400" b="1" dirty="0" err="1"/>
              <a:t>all</a:t>
            </a:r>
            <a:r>
              <a:rPr lang="it-IT" sz="1400" b="1" dirty="0"/>
              <a:t> the </a:t>
            </a:r>
            <a:r>
              <a:rPr lang="it-IT" sz="1400" b="1" dirty="0" err="1"/>
              <a:t>claims</a:t>
            </a:r>
            <a:r>
              <a:rPr lang="it-IT" sz="1400" b="1" dirty="0"/>
              <a:t> in the Portal </a:t>
            </a:r>
            <a:r>
              <a:rPr lang="it-IT" sz="1400" b="1" dirty="0" err="1"/>
              <a:t>irrespective</a:t>
            </a:r>
            <a:r>
              <a:rPr lang="it-IT" sz="1400" b="1" dirty="0"/>
              <a:t> of the </a:t>
            </a:r>
            <a:r>
              <a:rPr lang="it-IT" sz="1400" b="1" dirty="0" err="1"/>
              <a:t>process</a:t>
            </a:r>
            <a:r>
              <a:rPr lang="it-IT" sz="1400" b="1" dirty="0"/>
              <a:t> </a:t>
            </a:r>
            <a:r>
              <a:rPr lang="it-IT" sz="1400" b="1" dirty="0" err="1"/>
              <a:t>version</a:t>
            </a:r>
            <a:r>
              <a:rPr lang="it-IT" sz="1400" b="1" dirty="0"/>
              <a:t> </a:t>
            </a:r>
            <a:r>
              <a:rPr lang="it-IT" sz="1400" b="1" dirty="0" err="1"/>
              <a:t>they</a:t>
            </a:r>
            <a:r>
              <a:rPr lang="it-IT" sz="1400" b="1" dirty="0"/>
              <a:t> </a:t>
            </a:r>
            <a:r>
              <a:rPr lang="it-IT" sz="1400" b="1" dirty="0" err="1"/>
              <a:t>have</a:t>
            </a:r>
            <a:r>
              <a:rPr lang="it-IT" sz="1400" b="1" dirty="0"/>
              <a:t> </a:t>
            </a:r>
            <a:r>
              <a:rPr lang="it-IT" sz="1400" b="1" dirty="0" err="1"/>
              <a:t>been</a:t>
            </a:r>
            <a:r>
              <a:rPr lang="it-IT" sz="1400" b="1" dirty="0"/>
              <a:t> </a:t>
            </a:r>
            <a:r>
              <a:rPr lang="it-IT" sz="1400" b="1" dirty="0" err="1" smtClean="0"/>
              <a:t>created</a:t>
            </a:r>
            <a:r>
              <a:rPr lang="it-IT" sz="1400" b="1" dirty="0" smtClean="0">
                <a:solidFill>
                  <a:srgbClr val="00206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it-IT" sz="1400" dirty="0" smtClean="0">
                <a:solidFill>
                  <a:srgbClr val="002060"/>
                </a:solidFill>
              </a:rPr>
              <a:t>Bulk Transfer </a:t>
            </a:r>
            <a:r>
              <a:rPr lang="it-IT" sz="1400" dirty="0" err="1" smtClean="0">
                <a:solidFill>
                  <a:srgbClr val="002060"/>
                </a:solidFill>
              </a:rPr>
              <a:t>fields</a:t>
            </a:r>
            <a:r>
              <a:rPr lang="it-IT" sz="1400" dirty="0" smtClean="0">
                <a:solidFill>
                  <a:srgbClr val="002060"/>
                </a:solidFill>
              </a:rPr>
              <a:t> and </a:t>
            </a:r>
            <a:r>
              <a:rPr lang="it-IT" sz="1400" dirty="0" err="1" smtClean="0">
                <a:solidFill>
                  <a:srgbClr val="002060"/>
                </a:solidFill>
              </a:rPr>
              <a:t>notification</a:t>
            </a:r>
            <a:endParaRPr lang="it-IT" sz="1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sz="1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it-IT" sz="1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43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RTA </a:t>
            </a:r>
            <a:r>
              <a:rPr lang="it-IT" dirty="0" err="1" smtClean="0"/>
              <a:t>Claims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Picture 2" descr="Claims Porta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969" y="46950"/>
            <a:ext cx="2819455" cy="227688"/>
          </a:xfrm>
          <a:prstGeom prst="rect">
            <a:avLst/>
          </a:prstGeom>
          <a:noFill/>
          <a:ln>
            <a:solidFill>
              <a:schemeClr val="accent5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5900-AB54-B548-BC7B-89E2AACD9446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543466" y="852946"/>
            <a:ext cx="7953554" cy="522000"/>
          </a:xfrm>
          <a:prstGeom prst="roundRect">
            <a:avLst/>
          </a:prstGeom>
          <a:solidFill>
            <a:srgbClr val="EE7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NEW FIELD in CNF : </a:t>
            </a:r>
            <a:r>
              <a:rPr lang="it-IT" b="1" dirty="0" err="1" smtClean="0">
                <a:solidFill>
                  <a:schemeClr val="bg1"/>
                </a:solidFill>
              </a:rPr>
              <a:t>ASKCUEPIReference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1" name="Segnaposto contenuto 1"/>
          <p:cNvSpPr txBox="1">
            <a:spLocks/>
          </p:cNvSpPr>
          <p:nvPr/>
        </p:nvSpPr>
        <p:spPr>
          <a:xfrm>
            <a:off x="543466" y="3339875"/>
            <a:ext cx="7953554" cy="1032265"/>
          </a:xfrm>
          <a:prstGeom prst="rect">
            <a:avLst/>
          </a:prstGeom>
          <a:noFill/>
          <a:ln>
            <a:solidFill>
              <a:srgbClr val="003B79"/>
            </a:solidFill>
          </a:ln>
        </p:spPr>
        <p:txBody>
          <a:bodyPr lIns="180000" tIns="180000"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b="1" dirty="0" err="1"/>
              <a:t>GetClaim</a:t>
            </a:r>
            <a:r>
              <a:rPr lang="it-IT" sz="1400" b="1" dirty="0"/>
              <a:t> </a:t>
            </a:r>
            <a:endParaRPr lang="it-IT" sz="1400" b="1" dirty="0" smtClean="0"/>
          </a:p>
          <a:p>
            <a:pPr marL="0" indent="0">
              <a:buNone/>
            </a:pPr>
            <a:r>
              <a:rPr lang="it-IT" sz="1400" dirty="0" smtClean="0"/>
              <a:t>1) New </a:t>
            </a:r>
            <a:r>
              <a:rPr lang="it-IT" sz="1400" dirty="0" err="1" smtClean="0"/>
              <a:t>attribute</a:t>
            </a:r>
            <a:r>
              <a:rPr lang="it-IT" sz="1400" dirty="0" smtClean="0"/>
              <a:t> RETURNED</a:t>
            </a:r>
            <a:endParaRPr lang="it-IT" sz="1400" b="1" dirty="0" smtClean="0"/>
          </a:p>
          <a:p>
            <a:pPr marL="0" indent="0">
              <a:buNone/>
            </a:pPr>
            <a:r>
              <a:rPr lang="it-IT" sz="1400" dirty="0" smtClean="0">
                <a:solidFill>
                  <a:schemeClr val="accent1"/>
                </a:solidFill>
              </a:rPr>
              <a:t>Data/Application</a:t>
            </a:r>
            <a:r>
              <a:rPr lang="en-US" sz="1400" dirty="0" smtClean="0"/>
              <a:t>Data/</a:t>
            </a:r>
            <a:r>
              <a:rPr lang="en-US" sz="1400" dirty="0" err="1" smtClean="0"/>
              <a:t>ApplicationIDs</a:t>
            </a:r>
            <a:r>
              <a:rPr lang="en-US" sz="1400" dirty="0" smtClean="0"/>
              <a:t>/</a:t>
            </a:r>
            <a:r>
              <a:rPr lang="en-US" sz="1400" b="1" dirty="0" smtClean="0"/>
              <a:t>@</a:t>
            </a:r>
            <a:r>
              <a:rPr lang="en-US" sz="1400" b="1" dirty="0" err="1"/>
              <a:t>AskCUEPIReference</a:t>
            </a:r>
            <a:endParaRPr lang="it-IT" sz="1400" b="1" dirty="0">
              <a:solidFill>
                <a:schemeClr val="accent1"/>
              </a:solidFill>
            </a:endParaRPr>
          </a:p>
          <a:p>
            <a:pPr marL="0" indent="0">
              <a:buFont typeface="Arial"/>
              <a:buNone/>
            </a:pPr>
            <a:endParaRPr lang="it-IT" sz="1500" dirty="0"/>
          </a:p>
        </p:txBody>
      </p:sp>
      <p:sp>
        <p:nvSpPr>
          <p:cNvPr id="13" name="Segnaposto contenuto 1"/>
          <p:cNvSpPr txBox="1">
            <a:spLocks/>
          </p:cNvSpPr>
          <p:nvPr/>
        </p:nvSpPr>
        <p:spPr>
          <a:xfrm>
            <a:off x="543466" y="1765308"/>
            <a:ext cx="7939567" cy="1046904"/>
          </a:xfrm>
          <a:prstGeom prst="rect">
            <a:avLst/>
          </a:prstGeom>
          <a:solidFill>
            <a:schemeClr val="bg1"/>
          </a:solidFill>
          <a:ln>
            <a:solidFill>
              <a:srgbClr val="003B79"/>
            </a:solidFill>
          </a:ln>
        </p:spPr>
        <p:txBody>
          <a:bodyPr lIns="180000" tIns="180000"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b="1" dirty="0" err="1">
                <a:solidFill>
                  <a:srgbClr val="002060"/>
                </a:solidFill>
              </a:rPr>
              <a:t>AddClaim</a:t>
            </a:r>
            <a:r>
              <a:rPr lang="it-IT" sz="1400" b="1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it-IT" sz="1400" dirty="0">
                <a:solidFill>
                  <a:srgbClr val="002060"/>
                </a:solidFill>
              </a:rPr>
              <a:t>1) New REQUIRED </a:t>
            </a:r>
            <a:r>
              <a:rPr lang="it-IT" sz="1400" dirty="0" err="1">
                <a:solidFill>
                  <a:srgbClr val="002060"/>
                </a:solidFill>
              </a:rPr>
              <a:t>attribute</a:t>
            </a:r>
            <a:r>
              <a:rPr lang="it-IT" sz="1400" dirty="0">
                <a:solidFill>
                  <a:srgbClr val="002060"/>
                </a:solidFill>
              </a:rPr>
              <a:t>  </a:t>
            </a:r>
            <a:endParaRPr lang="it-IT" sz="1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400" dirty="0" err="1">
                <a:solidFill>
                  <a:srgbClr val="002060"/>
                </a:solidFill>
              </a:rPr>
              <a:t>DocumentInput</a:t>
            </a:r>
            <a:r>
              <a:rPr lang="en-US" sz="1400" dirty="0">
                <a:solidFill>
                  <a:srgbClr val="002060"/>
                </a:solidFill>
              </a:rPr>
              <a:t>/</a:t>
            </a:r>
            <a:r>
              <a:rPr lang="en-US" sz="1400" dirty="0" err="1">
                <a:solidFill>
                  <a:srgbClr val="002060"/>
                </a:solidFill>
              </a:rPr>
              <a:t>ClaimAndClaimantDetails</a:t>
            </a:r>
            <a:r>
              <a:rPr lang="en-US" sz="1400" dirty="0">
                <a:solidFill>
                  <a:srgbClr val="002060"/>
                </a:solidFill>
              </a:rPr>
              <a:t>/</a:t>
            </a:r>
            <a:r>
              <a:rPr lang="en-US" sz="1400" dirty="0" err="1">
                <a:solidFill>
                  <a:srgbClr val="002060"/>
                </a:solidFill>
              </a:rPr>
              <a:t>ClaimDetails</a:t>
            </a:r>
            <a:r>
              <a:rPr lang="en-US" sz="1400" dirty="0">
                <a:solidFill>
                  <a:srgbClr val="002060"/>
                </a:solidFill>
              </a:rPr>
              <a:t>/</a:t>
            </a:r>
            <a:r>
              <a:rPr lang="en-US" sz="1400" b="1" dirty="0">
                <a:solidFill>
                  <a:srgbClr val="002060"/>
                </a:solidFill>
              </a:rPr>
              <a:t>@</a:t>
            </a:r>
            <a:r>
              <a:rPr lang="en-US" sz="1400" b="1" dirty="0" err="1">
                <a:solidFill>
                  <a:srgbClr val="002060"/>
                </a:solidFill>
              </a:rPr>
              <a:t>AskCUEPIReference</a:t>
            </a:r>
            <a:endParaRPr lang="it-IT" sz="1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sz="1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it-IT" sz="1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5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RTA </a:t>
            </a:r>
            <a:r>
              <a:rPr lang="it-IT" dirty="0" err="1" smtClean="0"/>
              <a:t>Claims</a:t>
            </a:r>
            <a:endParaRPr lang="it-IT" dirty="0"/>
          </a:p>
        </p:txBody>
      </p:sp>
      <p:pic>
        <p:nvPicPr>
          <p:cNvPr id="4" name="Picture 2" descr="Claims Porta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969" y="46950"/>
            <a:ext cx="2819455" cy="227688"/>
          </a:xfrm>
          <a:prstGeom prst="rect">
            <a:avLst/>
          </a:prstGeom>
          <a:noFill/>
          <a:ln>
            <a:solidFill>
              <a:schemeClr val="accent5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5900-AB54-B548-BC7B-89E2AACD9446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10" name="Segnaposto contenuto 1"/>
          <p:cNvSpPr txBox="1">
            <a:spLocks/>
          </p:cNvSpPr>
          <p:nvPr/>
        </p:nvSpPr>
        <p:spPr>
          <a:xfrm>
            <a:off x="652227" y="2077346"/>
            <a:ext cx="2901856" cy="1320664"/>
          </a:xfrm>
          <a:prstGeom prst="rect">
            <a:avLst/>
          </a:prstGeom>
          <a:solidFill>
            <a:schemeClr val="bg1"/>
          </a:solidFill>
          <a:ln>
            <a:solidFill>
              <a:srgbClr val="003B79"/>
            </a:solidFill>
          </a:ln>
        </p:spPr>
        <p:txBody>
          <a:bodyPr lIns="180000" tIns="180000" anchor="t" anchorCtr="0"/>
          <a:lstStyle>
            <a:defPPr>
              <a:defRPr lang="it-IT"/>
            </a:defPPr>
            <a:lvl1pPr indent="0">
              <a:spcBef>
                <a:spcPct val="20000"/>
              </a:spcBef>
              <a:buFont typeface="Arial"/>
              <a:buNone/>
              <a:defRPr sz="1400" b="1">
                <a:solidFill>
                  <a:srgbClr val="002060"/>
                </a:solidFill>
                <a:latin typeface="Verdana"/>
                <a:cs typeface="Verdana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1600">
                <a:latin typeface="Verdana"/>
                <a:cs typeface="Verdana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1400">
                <a:latin typeface="Verdana"/>
                <a:cs typeface="Verdana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1600">
                <a:latin typeface="Verdana"/>
                <a:cs typeface="Verdana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1600">
                <a:latin typeface="Verdana"/>
                <a:cs typeface="Verdana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b="0" dirty="0" smtClean="0"/>
              <a:t>1) </a:t>
            </a:r>
            <a:r>
              <a:rPr lang="en-US" dirty="0" smtClean="0"/>
              <a:t>CNF  </a:t>
            </a:r>
            <a:endParaRPr lang="it-IT" dirty="0"/>
          </a:p>
          <a:p>
            <a:endParaRPr lang="en-US" dirty="0" smtClean="0"/>
          </a:p>
          <a:p>
            <a:r>
              <a:rPr lang="en-US" b="0" dirty="0" smtClean="0"/>
              <a:t>2) </a:t>
            </a:r>
            <a:r>
              <a:rPr lang="en-US" dirty="0" smtClean="0"/>
              <a:t>CNF Insurer </a:t>
            </a:r>
            <a:r>
              <a:rPr lang="en-US" dirty="0"/>
              <a:t>Response </a:t>
            </a:r>
            <a:endParaRPr lang="en-US" dirty="0" smtClean="0"/>
          </a:p>
          <a:p>
            <a:endParaRPr lang="en-US" sz="1600" dirty="0"/>
          </a:p>
          <a:p>
            <a:endParaRPr lang="it-IT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990" y="1551931"/>
            <a:ext cx="3969860" cy="2285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991" y="3925517"/>
            <a:ext cx="3969859" cy="21129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Rettangolo arrotondato 16"/>
          <p:cNvSpPr/>
          <p:nvPr/>
        </p:nvSpPr>
        <p:spPr>
          <a:xfrm>
            <a:off x="584342" y="900951"/>
            <a:ext cx="7824158" cy="600057"/>
          </a:xfrm>
          <a:prstGeom prst="roundRect">
            <a:avLst/>
          </a:prstGeom>
          <a:solidFill>
            <a:srgbClr val="EE7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Printable</a:t>
            </a:r>
            <a:r>
              <a:rPr lang="it-IT" dirty="0" smtClean="0"/>
              <a:t> </a:t>
            </a:r>
            <a:r>
              <a:rPr lang="it-IT" dirty="0" err="1" smtClean="0"/>
              <a:t>docs</a:t>
            </a:r>
            <a:r>
              <a:rPr lang="it-IT" dirty="0" smtClean="0"/>
              <a:t> </a:t>
            </a:r>
            <a:r>
              <a:rPr lang="it-IT" dirty="0" err="1" smtClean="0"/>
              <a:t>changed</a:t>
            </a:r>
            <a:r>
              <a:rPr lang="it-IT" dirty="0" smtClean="0"/>
              <a:t> to include </a:t>
            </a:r>
            <a:r>
              <a:rPr lang="it-IT" b="1" dirty="0" err="1" smtClean="0"/>
              <a:t>ASKCUEPIReference</a:t>
            </a:r>
            <a:r>
              <a:rPr lang="it-IT" b="1" dirty="0" smtClean="0"/>
              <a:t> </a:t>
            </a:r>
            <a:endParaRPr lang="it-IT" b="1" dirty="0"/>
          </a:p>
        </p:txBody>
      </p:sp>
      <p:sp>
        <p:nvSpPr>
          <p:cNvPr id="5" name="Rettangolo 4"/>
          <p:cNvSpPr/>
          <p:nvPr/>
        </p:nvSpPr>
        <p:spPr>
          <a:xfrm>
            <a:off x="6299718" y="5280929"/>
            <a:ext cx="1960177" cy="345061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6295969" y="3468653"/>
            <a:ext cx="2015881" cy="274375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Segnaposto contenuto 1"/>
          <p:cNvSpPr txBox="1">
            <a:spLocks/>
          </p:cNvSpPr>
          <p:nvPr/>
        </p:nvSpPr>
        <p:spPr>
          <a:xfrm>
            <a:off x="584342" y="4343897"/>
            <a:ext cx="2969741" cy="1276211"/>
          </a:xfrm>
          <a:prstGeom prst="rect">
            <a:avLst/>
          </a:prstGeom>
          <a:solidFill>
            <a:schemeClr val="bg1"/>
          </a:solidFill>
          <a:ln>
            <a:solidFill>
              <a:srgbClr val="003B79"/>
            </a:solidFill>
          </a:ln>
        </p:spPr>
        <p:txBody>
          <a:bodyPr lIns="180000" tIns="180000" anchor="t" anchorCtr="0"/>
          <a:lstStyle>
            <a:defPPr>
              <a:defRPr lang="it-IT"/>
            </a:defPPr>
            <a:lvl1pPr indent="0">
              <a:spcBef>
                <a:spcPct val="20000"/>
              </a:spcBef>
              <a:buFont typeface="Arial"/>
              <a:buNone/>
              <a:defRPr sz="1400" b="1">
                <a:solidFill>
                  <a:srgbClr val="002060"/>
                </a:solidFill>
                <a:latin typeface="Verdana"/>
                <a:cs typeface="Verdana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1600">
                <a:latin typeface="Verdana"/>
                <a:cs typeface="Verdana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1400">
                <a:latin typeface="Verdana"/>
                <a:cs typeface="Verdana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1600">
                <a:latin typeface="Verdana"/>
                <a:cs typeface="Verdana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1600">
                <a:latin typeface="Verdana"/>
                <a:cs typeface="Verdana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endParaRPr lang="en-US" sz="1600" dirty="0"/>
          </a:p>
          <a:p>
            <a:r>
              <a:rPr lang="it-IT" sz="1600" b="0" dirty="0" smtClean="0"/>
              <a:t> </a:t>
            </a:r>
            <a:r>
              <a:rPr lang="it-IT" b="0" dirty="0" smtClean="0"/>
              <a:t>3) </a:t>
            </a:r>
            <a:r>
              <a:rPr lang="it-IT" dirty="0" err="1" smtClean="0"/>
              <a:t>Defendant</a:t>
            </a:r>
            <a:r>
              <a:rPr lang="it-IT" dirty="0" smtClean="0"/>
              <a:t> </a:t>
            </a:r>
            <a:r>
              <a:rPr lang="it-IT" dirty="0" err="1"/>
              <a:t>Only</a:t>
            </a:r>
            <a:r>
              <a:rPr lang="it-IT" dirty="0"/>
              <a:t> CNF</a:t>
            </a:r>
            <a:endParaRPr lang="en-US" dirty="0"/>
          </a:p>
          <a:p>
            <a:endParaRPr lang="it-IT" sz="1600" dirty="0"/>
          </a:p>
        </p:txBody>
      </p:sp>
      <p:sp>
        <p:nvSpPr>
          <p:cNvPr id="24" name="Freccia destra 93"/>
          <p:cNvSpPr/>
          <p:nvPr/>
        </p:nvSpPr>
        <p:spPr>
          <a:xfrm>
            <a:off x="3621225" y="2504407"/>
            <a:ext cx="720765" cy="466541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reccia destra 93"/>
          <p:cNvSpPr/>
          <p:nvPr/>
        </p:nvSpPr>
        <p:spPr>
          <a:xfrm>
            <a:off x="3621224" y="4678264"/>
            <a:ext cx="720765" cy="466541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049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RTA </a:t>
            </a:r>
            <a:r>
              <a:rPr lang="it-IT" dirty="0" err="1" smtClean="0"/>
              <a:t>Claims</a:t>
            </a:r>
            <a:endParaRPr lang="it-IT" dirty="0"/>
          </a:p>
        </p:txBody>
      </p:sp>
      <p:pic>
        <p:nvPicPr>
          <p:cNvPr id="4" name="Picture 2" descr="Claims Porta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969" y="46950"/>
            <a:ext cx="2819455" cy="227688"/>
          </a:xfrm>
          <a:prstGeom prst="rect">
            <a:avLst/>
          </a:prstGeom>
          <a:noFill/>
          <a:ln>
            <a:solidFill>
              <a:schemeClr val="accent5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5900-AB54-B548-BC7B-89E2AACD9446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590909" y="828307"/>
            <a:ext cx="7824158" cy="522000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NEW FIELDS in </a:t>
            </a:r>
            <a:r>
              <a:rPr lang="it-IT" dirty="0" smtClean="0">
                <a:solidFill>
                  <a:srgbClr val="002060"/>
                </a:solidFill>
              </a:rPr>
              <a:t>ISPF: </a:t>
            </a:r>
            <a:r>
              <a:rPr lang="it-IT" b="1" dirty="0" err="1" smtClean="0">
                <a:solidFill>
                  <a:srgbClr val="002060"/>
                </a:solidFill>
              </a:rPr>
              <a:t>MedCO</a:t>
            </a:r>
            <a:r>
              <a:rPr lang="it-IT" b="1" dirty="0" smtClean="0">
                <a:solidFill>
                  <a:srgbClr val="002060"/>
                </a:solidFill>
              </a:rPr>
              <a:t> &amp; Soft </a:t>
            </a:r>
            <a:r>
              <a:rPr lang="it-IT" b="1" dirty="0" err="1" smtClean="0">
                <a:solidFill>
                  <a:srgbClr val="002060"/>
                </a:solidFill>
              </a:rPr>
              <a:t>Tissue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10" name="Segnaposto contenuto 1"/>
          <p:cNvSpPr txBox="1">
            <a:spLocks/>
          </p:cNvSpPr>
          <p:nvPr/>
        </p:nvSpPr>
        <p:spPr>
          <a:xfrm>
            <a:off x="616787" y="1628305"/>
            <a:ext cx="7798280" cy="2009144"/>
          </a:xfrm>
          <a:prstGeom prst="rect">
            <a:avLst/>
          </a:prstGeom>
          <a:solidFill>
            <a:schemeClr val="bg1"/>
          </a:solidFill>
          <a:ln>
            <a:solidFill>
              <a:srgbClr val="003B79"/>
            </a:solidFill>
          </a:ln>
        </p:spPr>
        <p:txBody>
          <a:bodyPr lIns="180000" tIns="180000" anchor="t" anchorCtr="0"/>
          <a:lstStyle>
            <a:defPPr>
              <a:defRPr lang="it-IT"/>
            </a:defPPr>
            <a:lvl1pPr indent="0">
              <a:spcBef>
                <a:spcPct val="20000"/>
              </a:spcBef>
              <a:buFont typeface="Arial"/>
              <a:buNone/>
              <a:defRPr sz="1400" b="0">
                <a:solidFill>
                  <a:srgbClr val="002060"/>
                </a:solidFill>
                <a:latin typeface="Verdana"/>
                <a:cs typeface="Verdana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1600">
                <a:latin typeface="Verdana"/>
                <a:cs typeface="Verdana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1400">
                <a:latin typeface="Verdana"/>
                <a:cs typeface="Verdana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1600">
                <a:latin typeface="Verdana"/>
                <a:cs typeface="Verdana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1600">
                <a:latin typeface="Verdana"/>
                <a:cs typeface="Verdana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it-IT" b="1" dirty="0"/>
              <a:t>I</a:t>
            </a:r>
            <a:r>
              <a:rPr lang="en-US" b="1" dirty="0" err="1"/>
              <a:t>nterimSettlementPackRequest</a:t>
            </a:r>
            <a:endParaRPr lang="en-US" b="1" dirty="0"/>
          </a:p>
          <a:p>
            <a:r>
              <a:rPr lang="en-US" dirty="0"/>
              <a:t>New REQUIRED attribute:</a:t>
            </a:r>
            <a:endParaRPr lang="it-IT" dirty="0"/>
          </a:p>
          <a:p>
            <a:pPr marL="342900" indent="-342900">
              <a:buAutoNum type="arabicParenR"/>
            </a:pPr>
            <a:r>
              <a:rPr lang="it-IT" dirty="0" err="1" smtClean="0"/>
              <a:t>InterimSettlementPackRequest</a:t>
            </a:r>
            <a:r>
              <a:rPr lang="en-US" dirty="0" smtClean="0"/>
              <a:t>/</a:t>
            </a:r>
            <a:r>
              <a:rPr lang="en-US" dirty="0" err="1" smtClean="0"/>
              <a:t>ClaimantRepresentative</a:t>
            </a:r>
            <a:r>
              <a:rPr lang="en-US" dirty="0" smtClean="0"/>
              <a:t>/</a:t>
            </a:r>
            <a:r>
              <a:rPr lang="it-IT" dirty="0" err="1" smtClean="0"/>
              <a:t>MedCoCase</a:t>
            </a:r>
            <a:r>
              <a:rPr lang="en-US" dirty="0" smtClean="0"/>
              <a:t>/</a:t>
            </a:r>
          </a:p>
          <a:p>
            <a:r>
              <a:rPr lang="en-US" b="1" dirty="0" smtClean="0"/>
              <a:t>@</a:t>
            </a:r>
            <a:r>
              <a:rPr lang="it-IT" b="1" dirty="0" err="1" smtClean="0"/>
              <a:t>SoftTissue</a:t>
            </a:r>
            <a:endParaRPr lang="it-IT" b="1" dirty="0" smtClean="0"/>
          </a:p>
          <a:p>
            <a:pPr marL="342900" indent="-342900">
              <a:buAutoNum type="arabicParenR"/>
            </a:pPr>
            <a:endParaRPr lang="it-IT" sz="400" dirty="0"/>
          </a:p>
          <a:p>
            <a:r>
              <a:rPr lang="en-US" dirty="0"/>
              <a:t>2) New </a:t>
            </a:r>
            <a:r>
              <a:rPr lang="en-US" dirty="0" smtClean="0"/>
              <a:t>CONDITIONAL </a:t>
            </a:r>
            <a:r>
              <a:rPr lang="en-US" dirty="0"/>
              <a:t>attribute:</a:t>
            </a:r>
            <a:endParaRPr lang="it-IT" dirty="0"/>
          </a:p>
          <a:p>
            <a:r>
              <a:rPr lang="it-IT" dirty="0" err="1"/>
              <a:t>InterimSettlementPackRequest</a:t>
            </a:r>
            <a:r>
              <a:rPr lang="en-US" dirty="0" smtClean="0"/>
              <a:t>/</a:t>
            </a:r>
            <a:r>
              <a:rPr lang="en-US" dirty="0" err="1" smtClean="0"/>
              <a:t>ClaimantRepresentative</a:t>
            </a:r>
            <a:r>
              <a:rPr lang="en-US" dirty="0" smtClean="0"/>
              <a:t>/</a:t>
            </a:r>
            <a:r>
              <a:rPr lang="it-IT" dirty="0" err="1" smtClean="0"/>
              <a:t>MedCoCase</a:t>
            </a:r>
            <a:r>
              <a:rPr lang="en-US" dirty="0" smtClean="0"/>
              <a:t>/</a:t>
            </a:r>
          </a:p>
          <a:p>
            <a:r>
              <a:rPr lang="en-US" b="1" dirty="0" smtClean="0"/>
              <a:t>@</a:t>
            </a:r>
            <a:r>
              <a:rPr lang="it-IT" b="1" dirty="0" err="1"/>
              <a:t>MedCoCaseID</a:t>
            </a:r>
            <a:endParaRPr lang="it-IT" b="1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833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RTA </a:t>
            </a:r>
            <a:r>
              <a:rPr lang="it-IT" dirty="0" err="1" smtClean="0"/>
              <a:t>Claims</a:t>
            </a:r>
            <a:endParaRPr lang="it-IT" dirty="0"/>
          </a:p>
        </p:txBody>
      </p:sp>
      <p:pic>
        <p:nvPicPr>
          <p:cNvPr id="4" name="Picture 2" descr="Claims Porta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969" y="46950"/>
            <a:ext cx="2819455" cy="227688"/>
          </a:xfrm>
          <a:prstGeom prst="rect">
            <a:avLst/>
          </a:prstGeom>
          <a:noFill/>
          <a:ln>
            <a:solidFill>
              <a:schemeClr val="accent5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5900-AB54-B548-BC7B-89E2AACD9446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590909" y="828307"/>
            <a:ext cx="7824158" cy="522000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NEW FIELDS in </a:t>
            </a:r>
            <a:r>
              <a:rPr lang="it-IT" dirty="0" smtClean="0">
                <a:solidFill>
                  <a:srgbClr val="002060"/>
                </a:solidFill>
              </a:rPr>
              <a:t>S2</a:t>
            </a:r>
            <a:r>
              <a:rPr lang="it-IT" dirty="0" smtClean="0">
                <a:solidFill>
                  <a:srgbClr val="002060"/>
                </a:solidFill>
              </a:rPr>
              <a:t>SPF</a:t>
            </a:r>
            <a:r>
              <a:rPr lang="it-IT" dirty="0" smtClean="0">
                <a:solidFill>
                  <a:srgbClr val="002060"/>
                </a:solidFill>
              </a:rPr>
              <a:t>: </a:t>
            </a:r>
            <a:r>
              <a:rPr lang="it-IT" b="1" dirty="0" err="1" smtClean="0">
                <a:solidFill>
                  <a:srgbClr val="002060"/>
                </a:solidFill>
              </a:rPr>
              <a:t>MedCO</a:t>
            </a:r>
            <a:r>
              <a:rPr lang="it-IT" b="1" dirty="0" smtClean="0">
                <a:solidFill>
                  <a:srgbClr val="002060"/>
                </a:solidFill>
              </a:rPr>
              <a:t> &amp; Soft </a:t>
            </a:r>
            <a:r>
              <a:rPr lang="it-IT" b="1" dirty="0" err="1" smtClean="0">
                <a:solidFill>
                  <a:srgbClr val="002060"/>
                </a:solidFill>
              </a:rPr>
              <a:t>Tissue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14" name="Segnaposto contenuto 1"/>
          <p:cNvSpPr txBox="1">
            <a:spLocks/>
          </p:cNvSpPr>
          <p:nvPr/>
        </p:nvSpPr>
        <p:spPr>
          <a:xfrm>
            <a:off x="590909" y="1580219"/>
            <a:ext cx="7798280" cy="2170900"/>
          </a:xfrm>
          <a:prstGeom prst="rect">
            <a:avLst/>
          </a:prstGeom>
          <a:solidFill>
            <a:schemeClr val="bg1"/>
          </a:solidFill>
          <a:ln>
            <a:solidFill>
              <a:srgbClr val="003B79"/>
            </a:solidFill>
          </a:ln>
        </p:spPr>
        <p:txBody>
          <a:bodyPr lIns="180000" tIns="180000" anchor="t" anchorCtr="0"/>
          <a:lstStyle>
            <a:defPPr>
              <a:defRPr lang="it-IT"/>
            </a:defPPr>
            <a:lvl1pPr indent="0">
              <a:spcBef>
                <a:spcPct val="20000"/>
              </a:spcBef>
              <a:buFont typeface="Arial"/>
              <a:buNone/>
              <a:defRPr sz="1400" b="1">
                <a:solidFill>
                  <a:srgbClr val="002060"/>
                </a:solidFill>
                <a:latin typeface="Verdana"/>
                <a:cs typeface="Verdana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1600">
                <a:latin typeface="Verdana"/>
                <a:cs typeface="Verdana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1400">
                <a:latin typeface="Verdana"/>
                <a:cs typeface="Verdana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1600">
                <a:latin typeface="Verdana"/>
                <a:cs typeface="Verdana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1600">
                <a:latin typeface="Verdana"/>
                <a:cs typeface="Verdana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it-IT" dirty="0"/>
              <a:t>Stage2</a:t>
            </a:r>
            <a:r>
              <a:rPr lang="en-US" dirty="0" err="1"/>
              <a:t>SettlementPackRequest</a:t>
            </a:r>
            <a:endParaRPr lang="en-US" dirty="0"/>
          </a:p>
          <a:p>
            <a:r>
              <a:rPr lang="en-US" b="0" dirty="0" smtClean="0"/>
              <a:t>1) New </a:t>
            </a:r>
            <a:r>
              <a:rPr lang="en-US" b="0" dirty="0"/>
              <a:t>REQUIRED attribute</a:t>
            </a:r>
            <a:r>
              <a:rPr lang="it-IT" b="0" dirty="0"/>
              <a:t>:</a:t>
            </a:r>
          </a:p>
          <a:p>
            <a:r>
              <a:rPr lang="it-IT" b="0" dirty="0" smtClean="0"/>
              <a:t>Stage2SettlementPackRequest/</a:t>
            </a:r>
            <a:r>
              <a:rPr lang="it-IT" b="0" dirty="0" err="1" smtClean="0"/>
              <a:t>ClaimantRepresentative</a:t>
            </a:r>
            <a:r>
              <a:rPr lang="en-US" b="0" dirty="0" smtClean="0"/>
              <a:t>/</a:t>
            </a:r>
            <a:r>
              <a:rPr lang="it-IT" b="0" dirty="0" err="1" smtClean="0"/>
              <a:t>MedCoCase</a:t>
            </a:r>
            <a:r>
              <a:rPr lang="it-IT" b="0" dirty="0" smtClean="0"/>
              <a:t>/</a:t>
            </a:r>
          </a:p>
          <a:p>
            <a:r>
              <a:rPr lang="en-US" dirty="0" smtClean="0"/>
              <a:t>@</a:t>
            </a:r>
            <a:r>
              <a:rPr lang="it-IT" dirty="0" err="1" smtClean="0"/>
              <a:t>SoftTissue</a:t>
            </a:r>
            <a:endParaRPr lang="it-IT" dirty="0" smtClean="0"/>
          </a:p>
          <a:p>
            <a:endParaRPr lang="it-IT" sz="400" b="0" dirty="0"/>
          </a:p>
          <a:p>
            <a:r>
              <a:rPr lang="en-US" b="0" dirty="0" smtClean="0"/>
              <a:t>2</a:t>
            </a:r>
            <a:r>
              <a:rPr lang="en-US" b="0" dirty="0"/>
              <a:t>) </a:t>
            </a:r>
            <a:r>
              <a:rPr lang="en-US" b="0" dirty="0" smtClean="0"/>
              <a:t>New CONDITIONAL attribute</a:t>
            </a:r>
            <a:r>
              <a:rPr lang="en-US" b="0" dirty="0"/>
              <a:t>: </a:t>
            </a:r>
          </a:p>
          <a:p>
            <a:r>
              <a:rPr lang="it-IT" b="0" dirty="0" smtClean="0"/>
              <a:t>Stage2SettlementPackRequest/</a:t>
            </a:r>
            <a:r>
              <a:rPr lang="it-IT" b="0" dirty="0" err="1" smtClean="0"/>
              <a:t>ClaimantRepresentative</a:t>
            </a:r>
            <a:r>
              <a:rPr lang="en-US" b="0" dirty="0" smtClean="0"/>
              <a:t>/</a:t>
            </a:r>
            <a:r>
              <a:rPr lang="it-IT" b="0" dirty="0" err="1"/>
              <a:t>MedCoCase</a:t>
            </a:r>
            <a:r>
              <a:rPr lang="en-US" b="0" dirty="0" smtClean="0"/>
              <a:t>/</a:t>
            </a:r>
          </a:p>
          <a:p>
            <a:r>
              <a:rPr lang="en-US" dirty="0" smtClean="0"/>
              <a:t>@</a:t>
            </a:r>
            <a:r>
              <a:rPr lang="it-IT" dirty="0" err="1"/>
              <a:t>MedCoCaseID</a:t>
            </a:r>
            <a:endParaRPr lang="it-IT" dirty="0"/>
          </a:p>
          <a:p>
            <a:endParaRPr lang="it-IT" b="0" dirty="0"/>
          </a:p>
        </p:txBody>
      </p:sp>
      <p:sp>
        <p:nvSpPr>
          <p:cNvPr id="16" name="Rettangolo 15"/>
          <p:cNvSpPr/>
          <p:nvPr/>
        </p:nvSpPr>
        <p:spPr>
          <a:xfrm>
            <a:off x="590909" y="4257348"/>
            <a:ext cx="7798280" cy="708963"/>
          </a:xfrm>
          <a:prstGeom prst="rect">
            <a:avLst/>
          </a:prstGeom>
          <a:solidFill>
            <a:schemeClr val="bg1"/>
          </a:solidFill>
          <a:ln>
            <a:solidFill>
              <a:srgbClr val="003B79"/>
            </a:solidFill>
          </a:ln>
        </p:spPr>
        <p:txBody>
          <a:bodyPr lIns="180000" tIns="180000" anchor="t" anchorCtr="0"/>
          <a:lstStyle/>
          <a:p>
            <a:pPr>
              <a:spcBef>
                <a:spcPct val="20000"/>
              </a:spcBef>
              <a:buFont typeface="Arial"/>
              <a:buNone/>
            </a:pPr>
            <a:r>
              <a:rPr lang="it-IT" sz="1400" b="1" dirty="0" err="1" smtClean="0">
                <a:solidFill>
                  <a:srgbClr val="002060"/>
                </a:solidFill>
                <a:latin typeface="Verdana"/>
                <a:cs typeface="Verdana"/>
              </a:rPr>
              <a:t>GetClaim</a:t>
            </a:r>
            <a:endParaRPr lang="en-US" sz="1400" b="1" dirty="0">
              <a:solidFill>
                <a:srgbClr val="002060"/>
              </a:solidFill>
              <a:latin typeface="Verdana"/>
              <a:cs typeface="Verdana"/>
            </a:endParaRPr>
          </a:p>
          <a:p>
            <a:pPr>
              <a:spcBef>
                <a:spcPct val="20000"/>
              </a:spcBef>
              <a:buFont typeface="Arial"/>
              <a:buNone/>
            </a:pPr>
            <a:r>
              <a:rPr lang="en-US" sz="1400" dirty="0" smtClean="0">
                <a:solidFill>
                  <a:srgbClr val="002060"/>
                </a:solidFill>
                <a:latin typeface="Verdana"/>
                <a:cs typeface="Verdana"/>
              </a:rPr>
              <a:t>1) </a:t>
            </a:r>
            <a:r>
              <a:rPr lang="en-US" sz="1400" dirty="0">
                <a:solidFill>
                  <a:srgbClr val="002060"/>
                </a:solidFill>
                <a:latin typeface="Verdana"/>
                <a:cs typeface="Verdana"/>
              </a:rPr>
              <a:t>New RETURNED </a:t>
            </a:r>
            <a:r>
              <a:rPr lang="en-US" sz="1400" dirty="0" err="1" smtClean="0">
                <a:solidFill>
                  <a:srgbClr val="002060"/>
                </a:solidFill>
                <a:latin typeface="Verdana"/>
                <a:cs typeface="Verdana"/>
              </a:rPr>
              <a:t>attribute:D</a:t>
            </a:r>
            <a:r>
              <a:rPr lang="it-IT" sz="1400" dirty="0" err="1" smtClean="0">
                <a:solidFill>
                  <a:srgbClr val="002060"/>
                </a:solidFill>
                <a:latin typeface="Verdana"/>
                <a:cs typeface="Verdana"/>
              </a:rPr>
              <a:t>ata</a:t>
            </a:r>
            <a:r>
              <a:rPr lang="it-IT" sz="1400" dirty="0" smtClean="0">
                <a:solidFill>
                  <a:srgbClr val="002060"/>
                </a:solidFill>
                <a:latin typeface="Verdana"/>
                <a:cs typeface="Verdana"/>
              </a:rPr>
              <a:t>/Application</a:t>
            </a:r>
            <a:r>
              <a:rPr lang="en-US" sz="1400" dirty="0">
                <a:solidFill>
                  <a:srgbClr val="002060"/>
                </a:solidFill>
                <a:latin typeface="Verdana"/>
                <a:cs typeface="Verdana"/>
              </a:rPr>
              <a:t>Data/</a:t>
            </a:r>
            <a:r>
              <a:rPr lang="en-US" sz="1400" dirty="0" err="1">
                <a:solidFill>
                  <a:srgbClr val="002060"/>
                </a:solidFill>
                <a:latin typeface="Verdana"/>
                <a:cs typeface="Verdana"/>
              </a:rPr>
              <a:t>ApplicationIDs</a:t>
            </a:r>
            <a:r>
              <a:rPr lang="en-US" sz="1400" dirty="0">
                <a:solidFill>
                  <a:srgbClr val="002060"/>
                </a:solidFill>
                <a:latin typeface="Verdana"/>
                <a:cs typeface="Verdana"/>
              </a:rPr>
              <a:t>/</a:t>
            </a:r>
            <a:r>
              <a:rPr lang="en-US" sz="1400" b="1" dirty="0">
                <a:solidFill>
                  <a:srgbClr val="002060"/>
                </a:solidFill>
                <a:latin typeface="Verdana"/>
                <a:cs typeface="Verdana"/>
              </a:rPr>
              <a:t>@</a:t>
            </a:r>
            <a:r>
              <a:rPr lang="en-US" sz="1400" b="1" dirty="0" err="1" smtClean="0">
                <a:solidFill>
                  <a:srgbClr val="002060"/>
                </a:solidFill>
                <a:latin typeface="Verdana"/>
                <a:cs typeface="Verdana"/>
              </a:rPr>
              <a:t>MedcoCaseID</a:t>
            </a:r>
            <a:endParaRPr lang="en-US" sz="1400" b="1" dirty="0">
              <a:solidFill>
                <a:srgbClr val="00206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8128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RTA </a:t>
            </a:r>
            <a:r>
              <a:rPr lang="it-IT" dirty="0" err="1" smtClean="0"/>
              <a:t>Claims</a:t>
            </a:r>
            <a:endParaRPr lang="it-IT" dirty="0"/>
          </a:p>
        </p:txBody>
      </p:sp>
      <p:pic>
        <p:nvPicPr>
          <p:cNvPr id="4" name="Picture 2" descr="Claims Porta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969" y="46950"/>
            <a:ext cx="2819455" cy="227688"/>
          </a:xfrm>
          <a:prstGeom prst="rect">
            <a:avLst/>
          </a:prstGeom>
          <a:noFill/>
          <a:ln>
            <a:solidFill>
              <a:schemeClr val="accent5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5900-AB54-B548-BC7B-89E2AACD9446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565031" y="762884"/>
            <a:ext cx="7824158" cy="522000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Printable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docs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changed</a:t>
            </a:r>
            <a:r>
              <a:rPr lang="it-IT" dirty="0">
                <a:solidFill>
                  <a:schemeClr val="tx1"/>
                </a:solidFill>
              </a:rPr>
              <a:t> to include </a:t>
            </a:r>
            <a:r>
              <a:rPr lang="it-IT" b="1" dirty="0" err="1" smtClean="0">
                <a:solidFill>
                  <a:schemeClr val="tx1"/>
                </a:solidFill>
              </a:rPr>
              <a:t>MedCO</a:t>
            </a:r>
            <a:r>
              <a:rPr lang="it-IT" b="1" dirty="0" smtClean="0">
                <a:solidFill>
                  <a:schemeClr val="tx1"/>
                </a:solidFill>
              </a:rPr>
              <a:t>  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9" name="Segnaposto contenuto 1"/>
          <p:cNvSpPr txBox="1">
            <a:spLocks/>
          </p:cNvSpPr>
          <p:nvPr/>
        </p:nvSpPr>
        <p:spPr>
          <a:xfrm>
            <a:off x="565031" y="2413893"/>
            <a:ext cx="3006592" cy="1304091"/>
          </a:xfrm>
          <a:prstGeom prst="rect">
            <a:avLst/>
          </a:prstGeom>
          <a:solidFill>
            <a:schemeClr val="bg1"/>
          </a:solidFill>
          <a:ln>
            <a:solidFill>
              <a:srgbClr val="003B79"/>
            </a:solidFill>
          </a:ln>
        </p:spPr>
        <p:txBody>
          <a:bodyPr lIns="180000" tIns="180000" anchor="t" anchorCtr="0"/>
          <a:lstStyle>
            <a:defPPr>
              <a:defRPr lang="it-IT"/>
            </a:defPPr>
            <a:lvl1pPr indent="0">
              <a:spcBef>
                <a:spcPct val="20000"/>
              </a:spcBef>
              <a:buFont typeface="Arial"/>
              <a:buNone/>
              <a:defRPr sz="1400" b="1">
                <a:solidFill>
                  <a:srgbClr val="002060"/>
                </a:solidFill>
                <a:latin typeface="Verdana"/>
                <a:cs typeface="Verdana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1600">
                <a:latin typeface="Verdana"/>
                <a:cs typeface="Verdana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1400">
                <a:latin typeface="Verdana"/>
                <a:cs typeface="Verdana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1600">
                <a:latin typeface="Verdana"/>
                <a:cs typeface="Verdana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1600">
                <a:latin typeface="Verdana"/>
                <a:cs typeface="Verdana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342900" lvl="0" indent="-342900">
              <a:buAutoNum type="arabicParenR"/>
            </a:pPr>
            <a:r>
              <a:rPr lang="en-US" dirty="0" smtClean="0"/>
              <a:t>Interim Settlement Pack</a:t>
            </a:r>
          </a:p>
          <a:p>
            <a:pPr lvl="0"/>
            <a:endParaRPr lang="it-IT" dirty="0"/>
          </a:p>
          <a:p>
            <a:pPr lvl="0"/>
            <a:r>
              <a:rPr lang="en-US" b="0" dirty="0" smtClean="0"/>
              <a:t>2) </a:t>
            </a:r>
            <a:r>
              <a:rPr lang="en-US" dirty="0" smtClean="0"/>
              <a:t>Stage </a:t>
            </a:r>
            <a:r>
              <a:rPr lang="en-US" dirty="0"/>
              <a:t>2 </a:t>
            </a:r>
            <a:r>
              <a:rPr lang="en-US" dirty="0" smtClean="0"/>
              <a:t>Settlement Pack</a:t>
            </a: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59" y="1691157"/>
            <a:ext cx="3912079" cy="36753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Freccia destra 93"/>
          <p:cNvSpPr/>
          <p:nvPr/>
        </p:nvSpPr>
        <p:spPr>
          <a:xfrm>
            <a:off x="3662294" y="2960819"/>
            <a:ext cx="720765" cy="466541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4477110" y="4823000"/>
            <a:ext cx="2751826" cy="413234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547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IF Decision Solutions Ltd_Presentation">
  <a:themeElements>
    <a:clrScheme name="Crif2015">
      <a:dk1>
        <a:srgbClr val="003B79"/>
      </a:dk1>
      <a:lt1>
        <a:sysClr val="window" lastClr="FFFFFF"/>
      </a:lt1>
      <a:dk2>
        <a:srgbClr val="EC7D11"/>
      </a:dk2>
      <a:lt2>
        <a:srgbClr val="EEECE1"/>
      </a:lt2>
      <a:accent1>
        <a:srgbClr val="003B79"/>
      </a:accent1>
      <a:accent2>
        <a:srgbClr val="EE7D11"/>
      </a:accent2>
      <a:accent3>
        <a:srgbClr val="B0CFED"/>
      </a:accent3>
      <a:accent4>
        <a:srgbClr val="D9E021"/>
      </a:accent4>
      <a:accent5>
        <a:srgbClr val="DDDDDD"/>
      </a:accent5>
      <a:accent6>
        <a:srgbClr val="FFFFFF"/>
      </a:accent6>
      <a:hlink>
        <a:srgbClr val="0000FF"/>
      </a:hlink>
      <a:folHlink>
        <a:srgbClr val="800080"/>
      </a:folHlink>
    </a:clrScheme>
    <a:fontScheme name="Crif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nternal background">
  <a:themeElements>
    <a:clrScheme name="Crif2015">
      <a:dk1>
        <a:srgbClr val="003B79"/>
      </a:dk1>
      <a:lt1>
        <a:sysClr val="window" lastClr="FFFFFF"/>
      </a:lt1>
      <a:dk2>
        <a:srgbClr val="EC7D11"/>
      </a:dk2>
      <a:lt2>
        <a:srgbClr val="EEECE1"/>
      </a:lt2>
      <a:accent1>
        <a:srgbClr val="003B79"/>
      </a:accent1>
      <a:accent2>
        <a:srgbClr val="EE7D11"/>
      </a:accent2>
      <a:accent3>
        <a:srgbClr val="B0CFED"/>
      </a:accent3>
      <a:accent4>
        <a:srgbClr val="D9E021"/>
      </a:accent4>
      <a:accent5>
        <a:srgbClr val="DDDDDD"/>
      </a:accent5>
      <a:accent6>
        <a:srgbClr val="FFFFFF"/>
      </a:accent6>
      <a:hlink>
        <a:srgbClr val="0000FF"/>
      </a:hlink>
      <a:folHlink>
        <a:srgbClr val="800080"/>
      </a:folHlink>
    </a:clrScheme>
    <a:fontScheme name="Crif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Verdana"/>
            <a:cs typeface="Verdana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White internal">
  <a:themeElements>
    <a:clrScheme name="Crif2015">
      <a:dk1>
        <a:srgbClr val="003B79"/>
      </a:dk1>
      <a:lt1>
        <a:sysClr val="window" lastClr="FFFFFF"/>
      </a:lt1>
      <a:dk2>
        <a:srgbClr val="EC7D11"/>
      </a:dk2>
      <a:lt2>
        <a:srgbClr val="EEECE1"/>
      </a:lt2>
      <a:accent1>
        <a:srgbClr val="003B79"/>
      </a:accent1>
      <a:accent2>
        <a:srgbClr val="EE7D11"/>
      </a:accent2>
      <a:accent3>
        <a:srgbClr val="B0CFED"/>
      </a:accent3>
      <a:accent4>
        <a:srgbClr val="D9E021"/>
      </a:accent4>
      <a:accent5>
        <a:srgbClr val="DDDDDD"/>
      </a:accent5>
      <a:accent6>
        <a:srgbClr val="FFFFFF"/>
      </a:accent6>
      <a:hlink>
        <a:srgbClr val="0000FF"/>
      </a:hlink>
      <a:folHlink>
        <a:srgbClr val="800080"/>
      </a:folHlink>
    </a:clrScheme>
    <a:fontScheme name="Crif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Final">
  <a:themeElements>
    <a:clrScheme name="Crif2015">
      <a:dk1>
        <a:srgbClr val="003B79"/>
      </a:dk1>
      <a:lt1>
        <a:sysClr val="window" lastClr="FFFFFF"/>
      </a:lt1>
      <a:dk2>
        <a:srgbClr val="EC7D11"/>
      </a:dk2>
      <a:lt2>
        <a:srgbClr val="EEECE1"/>
      </a:lt2>
      <a:accent1>
        <a:srgbClr val="003B79"/>
      </a:accent1>
      <a:accent2>
        <a:srgbClr val="EE7D11"/>
      </a:accent2>
      <a:accent3>
        <a:srgbClr val="B0CFED"/>
      </a:accent3>
      <a:accent4>
        <a:srgbClr val="D9E021"/>
      </a:accent4>
      <a:accent5>
        <a:srgbClr val="DDDDDD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1b5ca3c-ba29-412d-bcc5-38227231e36f">
      <Value>6</Value>
      <Value>155</Value>
      <Value>15</Value>
      <Value>21</Value>
    </TaxCatchAll>
    <CR_InEvidenza xmlns="31a9821f-a3c3-4b7a-b65a-6038c000beae">No</CR_InEvidenza>
    <CR_Description xmlns="31a9821f-a3c3-4b7a-b65a-6038c000beae">1033,&lt;p&gt;​PowerPoint model for presentations&lt;/p&gt;|;|1040,&lt;p&gt;​Modello PowerPoint per creare una presentazione&lt;/p&gt;|;|</CR_Description>
    <CR_TypeCorporateBookTaxHTField0 xmlns="31a9821f-a3c3-4b7a-b65a-6038c000beae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65a0e03d-4f49-465e-80ca-0996671a2500</TermId>
        </TermInfo>
      </Terms>
    </CR_TypeCorporateBookTaxHTField0>
    <CR_CompaniesTaxHTField0 xmlns="31a9821f-a3c3-4b7a-b65a-6038c000beae">
      <Terms xmlns="http://schemas.microsoft.com/office/infopath/2007/PartnerControls">
        <TermInfo xmlns="http://schemas.microsoft.com/office/infopath/2007/PartnerControls">
          <TermName xmlns="http://schemas.microsoft.com/office/infopath/2007/PartnerControls">CRIF Decision Solutions Ltd</TermName>
          <TermId xmlns="http://schemas.microsoft.com/office/infopath/2007/PartnerControls">c69ed224-83af-4edb-83b7-4f33a7cee56f</TermId>
        </TermInfo>
      </Terms>
    </CR_CompaniesTaxHTField0>
    <CR_ClassificationTaxHTField0 xmlns="31a9821f-a3c3-4b7a-b65a-6038c000bea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External Use</TermName>
          <TermId xmlns="http://schemas.microsoft.com/office/infopath/2007/PartnerControls">ee9b5244-00f7-40f9-b593-8eb8add8a8b9</TermId>
        </TermInfo>
      </Terms>
    </CR_ClassificationTaxHTField0>
    <CR_LanguagesTaxHTField0 xmlns="31a9821f-a3c3-4b7a-b65a-6038c000bea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02c764d1-d967-4f05-bbde-3be988529066</TermId>
        </TermInfo>
      </Terms>
    </CR_LanguagesTaxHTField0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orporate Template" ma:contentTypeID="0x010100DDD941F20E3D574FBAA22D56040123AD01005DAFB352DE18A844AD02F31B8DF789AF" ma:contentTypeVersion="28" ma:contentTypeDescription="" ma:contentTypeScope="" ma:versionID="38fbb9d9bf296a6723412c3b0440db2a">
  <xsd:schema xmlns:xsd="http://www.w3.org/2001/XMLSchema" xmlns:xs="http://www.w3.org/2001/XMLSchema" xmlns:p="http://schemas.microsoft.com/office/2006/metadata/properties" xmlns:ns2="31a9821f-a3c3-4b7a-b65a-6038c000beae" xmlns:ns3="41b5ca3c-ba29-412d-bcc5-38227231e36f" targetNamespace="http://schemas.microsoft.com/office/2006/metadata/properties" ma:root="true" ma:fieldsID="2b47c727a63d43eb67ab8369acc6b596" ns2:_="" ns3:_="">
    <xsd:import namespace="31a9821f-a3c3-4b7a-b65a-6038c000beae"/>
    <xsd:import namespace="41b5ca3c-ba29-412d-bcc5-38227231e36f"/>
    <xsd:element name="properties">
      <xsd:complexType>
        <xsd:sequence>
          <xsd:element name="documentManagement">
            <xsd:complexType>
              <xsd:all>
                <xsd:element ref="ns2:CR_Description" minOccurs="0"/>
                <xsd:element ref="ns2:CR_CompaniesTaxHTField0" minOccurs="0"/>
                <xsd:element ref="ns2:CR_ClassificationTaxHTField0" minOccurs="0"/>
                <xsd:element ref="ns2:CR_LanguagesTaxHTField0" minOccurs="0"/>
                <xsd:element ref="ns3:TaxCatchAll" minOccurs="0"/>
                <xsd:element ref="ns2:CR_TypeCorporateBookTaxHTField0" minOccurs="0"/>
                <xsd:element ref="ns3:TaxCatchAllLabel" minOccurs="0"/>
                <xsd:element ref="ns2:CR_InEvidenza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9821f-a3c3-4b7a-b65a-6038c000beae" elementFormDefault="qualified">
    <xsd:import namespace="http://schemas.microsoft.com/office/2006/documentManagement/types"/>
    <xsd:import namespace="http://schemas.microsoft.com/office/infopath/2007/PartnerControls"/>
    <xsd:element name="CR_Description" ma:index="2" nillable="true" ma:displayName="Description" ma:internalName="CR_Description">
      <xsd:simpleType>
        <xsd:restriction base="dms:Unknown"/>
      </xsd:simpleType>
    </xsd:element>
    <xsd:element name="CR_CompaniesTaxHTField0" ma:index="8" ma:taxonomy="true" ma:internalName="CR_CompaniesTaxHTField0" ma:taxonomyFieldName="CR_Companies" ma:displayName="Companies" ma:readOnly="false" ma:default="" ma:fieldId="{595eb9b0-168b-42a6-b759-02fde38b847a}" ma:taxonomyMulti="true" ma:sspId="b8dc9f9c-cac6-4d46-bcdb-2b31b11f0812" ma:termSetId="e001b687-8b4a-43d3-aeea-26b8c8ccc3f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R_ClassificationTaxHTField0" ma:index="13" nillable="true" ma:taxonomy="true" ma:internalName="CR_ClassificationTaxHTField0" ma:taxonomyFieldName="CR_Classification" ma:displayName="Classification" ma:default="" ma:fieldId="{48eb696d-8a3a-40d4-93b0-0c9adcd75fc9}" ma:sspId="b8dc9f9c-cac6-4d46-bcdb-2b31b11f0812" ma:termSetId="e8d9696b-9fe7-4317-b228-197f3680c8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R_LanguagesTaxHTField0" ma:index="15" nillable="true" ma:taxonomy="true" ma:internalName="CR_LanguagesTaxHTField0" ma:taxonomyFieldName="CR_Languages" ma:displayName="Languages" ma:default="" ma:fieldId="{48acf108-4c13-48cb-ae18-074f1c761dab}" ma:taxonomyMulti="true" ma:sspId="b8dc9f9c-cac6-4d46-bcdb-2b31b11f0812" ma:termSetId="b24bdcae-2c93-4f25-81b7-e5b3feb6be7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R_TypeCorporateBookTaxHTField0" ma:index="17" nillable="true" ma:taxonomy="true" ma:internalName="CR_TypeCorporateBookTaxHTField0" ma:taxonomyFieldName="CR_TypeCorporateBook" ma:displayName="Type of Corporate Template" ma:indexed="true" ma:readOnly="false" ma:default="" ma:fieldId="{75764478-7725-4e18-a1e1-3627c678ae5f}" ma:sspId="b8dc9f9c-cac6-4d46-bcdb-2b31b11f0812" ma:termSetId="6fec2584-d04f-4573-876a-d545d7f1d2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R_InEvidenza" ma:index="19" ma:displayName="Highlight" ma:default="No" ma:format="Dropdown" ma:internalName="CR_InEvidenza" ma:readOnly="false">
      <xsd:simpleType>
        <xsd:restriction base="dms:Choice">
          <xsd:enumeration value="Yes"/>
          <xsd:enumeration value="No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b5ca3c-ba29-412d-bcc5-38227231e36f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6b5ee184-d9de-47a9-9eab-273aa415af96}" ma:internalName="TaxCatchAll" ma:showField="CatchAllData" ma:web="31a9821f-a3c3-4b7a-b65a-6038c000be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8" nillable="true" ma:displayName="Taxonomy Catch All Column1" ma:hidden="true" ma:list="{6b5ee184-d9de-47a9-9eab-273aa415af96}" ma:internalName="TaxCatchAllLabel" ma:readOnly="true" ma:showField="CatchAllDataLabel" ma:web="31a9821f-a3c3-4b7a-b65a-6038c000be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1D116D-1AB5-4DFD-A5B7-2C6DA131F722}">
  <ds:schemaRefs>
    <ds:schemaRef ds:uri="http://schemas.microsoft.com/office/infopath/2007/PartnerControls"/>
    <ds:schemaRef ds:uri="41b5ca3c-ba29-412d-bcc5-38227231e36f"/>
    <ds:schemaRef ds:uri="http://purl.org/dc/elements/1.1/"/>
    <ds:schemaRef ds:uri="http://purl.org/dc/terms/"/>
    <ds:schemaRef ds:uri="31a9821f-a3c3-4b7a-b65a-6038c000beae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314C92F-828E-48E5-AEC9-9DB87A523E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CF53D9-0F03-4847-8E21-CA369B4071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a9821f-a3c3-4b7a-b65a-6038c000beae"/>
    <ds:schemaRef ds:uri="41b5ca3c-ba29-412d-bcc5-38227231e3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CRIF Decision Solutions Ltd_Presentation</Template>
  <TotalTime>3701</TotalTime>
  <Words>1423</Words>
  <Application>Microsoft Office PowerPoint</Application>
  <PresentationFormat>Presentazione su schermo (4:3)</PresentationFormat>
  <Paragraphs>328</Paragraphs>
  <Slides>27</Slides>
  <Notes>24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27</vt:i4>
      </vt:variant>
    </vt:vector>
  </HeadingPairs>
  <TitlesOfParts>
    <vt:vector size="36" baseType="lpstr">
      <vt:lpstr>Arial</vt:lpstr>
      <vt:lpstr>Calibri</vt:lpstr>
      <vt:lpstr>Courier New</vt:lpstr>
      <vt:lpstr>Verdana</vt:lpstr>
      <vt:lpstr>Wingdings</vt:lpstr>
      <vt:lpstr>CRIF Decision Solutions Ltd_Presentation</vt:lpstr>
      <vt:lpstr>Internal background</vt:lpstr>
      <vt:lpstr>White internal</vt:lpstr>
      <vt:lpstr>Final</vt:lpstr>
      <vt:lpstr>Claims Portal  Change Requests Release 5 A2A</vt:lpstr>
      <vt:lpstr>Agenda</vt:lpstr>
      <vt:lpstr>PROGRESS TO DATE-Timeframe &amp; milestones</vt:lpstr>
      <vt:lpstr>Release 5 changes</vt:lpstr>
      <vt:lpstr>RTA Claims </vt:lpstr>
      <vt:lpstr>RTA Claims</vt:lpstr>
      <vt:lpstr>RTA Claims</vt:lpstr>
      <vt:lpstr>RTA Claims</vt:lpstr>
      <vt:lpstr>RTA Claims</vt:lpstr>
      <vt:lpstr>RTA\ELPL Claims </vt:lpstr>
      <vt:lpstr>RTA\ELPL Claims </vt:lpstr>
      <vt:lpstr>RTA\ELPL Claims</vt:lpstr>
      <vt:lpstr>RTA\ELPL Claims </vt:lpstr>
      <vt:lpstr>Bulk Transfer process</vt:lpstr>
      <vt:lpstr>RTA\ELPL Claims </vt:lpstr>
      <vt:lpstr>RTA\ELPL Claims </vt:lpstr>
      <vt:lpstr>RTA\ELPL Claims </vt:lpstr>
      <vt:lpstr>RTA\ELPL Claims </vt:lpstr>
      <vt:lpstr>RTA\ELPL Claims </vt:lpstr>
      <vt:lpstr>RTA\ELPL Claims </vt:lpstr>
      <vt:lpstr>Presentazione standard di PowerPoint</vt:lpstr>
      <vt:lpstr>Preparation to Go live – RELEASE 5  MANAGE NEW VERSION (I)</vt:lpstr>
      <vt:lpstr>Preparation to Go live – RELEASE 5  MANAGE NEW VERSION (II)</vt:lpstr>
      <vt:lpstr>Technical Documentation</vt:lpstr>
      <vt:lpstr>Integration sites and testing (I)</vt:lpstr>
      <vt:lpstr>Integration sites and testing (II)</vt:lpstr>
      <vt:lpstr>Presentazione standard di PowerPoint</vt:lpstr>
    </vt:vector>
  </TitlesOfParts>
  <Company>Crif SPA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Panzacchi Romano</dc:creator>
  <cp:lastModifiedBy>Perfetti Daniele</cp:lastModifiedBy>
  <cp:revision>182</cp:revision>
  <cp:lastPrinted>2016-02-15T18:08:56Z</cp:lastPrinted>
  <dcterms:created xsi:type="dcterms:W3CDTF">2016-02-12T15:19:11Z</dcterms:created>
  <dcterms:modified xsi:type="dcterms:W3CDTF">2016-07-21T14:23:21Z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0x010100DDD941F20E3D574FBAA22D56040123AD01005DAFB352DE18A844AD02F31B8DF789AF</vt:lpwstr>
  </property>
  <property fmtid="{D5CDD505-2E9C-101B-9397-08002B2CF9AE}" pid="3" name="CR_TypeCorporateBook">
    <vt:lpwstr>155;#Presentation|65a0e03d-4f49-465e-80ca-0996671a2500</vt:lpwstr>
  </property>
  <property fmtid="{D5CDD505-2E9C-101B-9397-08002B2CF9AE}" pid="4" name="CR_Languages">
    <vt:lpwstr>15;#English|02c764d1-d967-4f05-bbde-3be988529066</vt:lpwstr>
  </property>
  <property fmtid="{D5CDD505-2E9C-101B-9397-08002B2CF9AE}" pid="5" name="CR_Classification">
    <vt:lpwstr>6;#External Use|ee9b5244-00f7-40f9-b593-8eb8add8a8b9</vt:lpwstr>
  </property>
  <property fmtid="{D5CDD505-2E9C-101B-9397-08002B2CF9AE}" pid="6" name="CR_Companies">
    <vt:lpwstr>21;#CRIF Decision Solutions Ltd|c69ed224-83af-4edb-83b7-4f33a7cee56f</vt:lpwstr>
  </property>
</Properties>
</file>